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
      <p:font typeface="Nunito"/>
      <p:regular r:id="rId57"/>
      <p:bold r:id="rId58"/>
      <p:italic r:id="rId59"/>
      <p:boldItalic r:id="rId60"/>
    </p:embeddedFont>
    <p:embeddedFont>
      <p:font typeface="Lato"/>
      <p:regular r:id="rId61"/>
      <p:bold r:id="rId62"/>
      <p:italic r:id="rId63"/>
      <p:boldItalic r:id="rId64"/>
    </p:embeddedFont>
    <p:embeddedFont>
      <p:font typeface="Montserrat"/>
      <p:regular r:id="rId65"/>
      <p:bold r:id="rId66"/>
      <p:italic r:id="rId67"/>
      <p:boldItalic r:id="rId68"/>
    </p:embeddedFont>
    <p:embeddedFont>
      <p:font typeface="Oswald"/>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Urvashi Des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DB5DB79-6B15-4095-94F0-D535D50F5873}">
  <a:tblStyle styleId="{0DB5DB79-6B15-4095-94F0-D535D50F58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Oswa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4.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font" Target="fonts/Nuni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Nunito-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Nunito-italic.fntdata"/><Relationship Id="rId14" Type="http://schemas.openxmlformats.org/officeDocument/2006/relationships/slide" Target="slides/slide8.xml"/><Relationship Id="rId58"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4-14T23:29:21.907">
    <p:pos x="6000" y="0"/>
    <p:text>Is this slide even necessary?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4-14T23:35:46.511">
    <p:pos x="6000" y="0"/>
    <p:text>table headings?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04-14T23:32:06.744">
    <p:pos x="6000" y="0"/>
    <p:text>Is this required?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04-17T00:56:52.921">
    <p:pos x="6000" y="0"/>
    <p:text>DELETE THE BLACK THING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8-04-18T20:48:36.564">
    <p:pos x="6000" y="0"/>
    <p:text>meisam, we have 20 infected people here. But we have considered 10 initially infected.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flu/protect/keyfacts.ht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place/Canal-Zon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783c19d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83c19d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783c19de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783c19de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order to understand how the SIR model was applied in real life epidemics we considered the population of NYC in 1960s. Hardly anyone in NYC was immune to this virus, thus making everyone susceptible.(7</a:t>
            </a:r>
            <a:endParaRPr/>
          </a:p>
          <a:p>
            <a:pPr indent="0" lvl="0" marL="0">
              <a:spcBef>
                <a:spcPts val="0"/>
              </a:spcBef>
              <a:spcAft>
                <a:spcPts val="0"/>
              </a:spcAft>
              <a:buNone/>
            </a:pPr>
            <a:r>
              <a:rPr lang="en"/>
              <a:t>Let us assume that 10 people were infected initially.</a:t>
            </a:r>
            <a:endParaRPr/>
          </a:p>
          <a:p>
            <a:pPr indent="0" lvl="0" marL="0">
              <a:spcBef>
                <a:spcPts val="0"/>
              </a:spcBef>
              <a:spcAft>
                <a:spcPts val="0"/>
              </a:spcAft>
              <a:buNone/>
            </a:pPr>
            <a:r>
              <a:rPr lang="en"/>
              <a:t>And since its the initial condition, nobody was neither recovered nor removed.</a:t>
            </a:r>
            <a:endParaRPr/>
          </a:p>
          <a:p>
            <a:pPr indent="0" lvl="0" marL="0">
              <a:spcBef>
                <a:spcPts val="0"/>
              </a:spcBef>
              <a:spcAft>
                <a:spcPts val="0"/>
              </a:spcAft>
              <a:buNone/>
            </a:pPr>
            <a:r>
              <a:rPr lang="en"/>
              <a:t>Diving the values by N (total population), we will get s,i,r as :</a:t>
            </a:r>
            <a:endParaRPr/>
          </a:p>
          <a:p>
            <a:pPr indent="0" lvl="0" marL="0">
              <a:spcBef>
                <a:spcPts val="0"/>
              </a:spcBef>
              <a:spcAft>
                <a:spcPts val="0"/>
              </a:spcAft>
              <a:buNone/>
            </a:pPr>
            <a:r>
              <a:rPr lang="en"/>
              <a:t>The infection rate is assumed as ½, which means one new person gets infected every other day</a:t>
            </a:r>
            <a:endParaRPr/>
          </a:p>
          <a:p>
            <a:pPr indent="0" lvl="0" marL="0" rtl="0">
              <a:spcBef>
                <a:spcPts val="0"/>
              </a:spcBef>
              <a:spcAft>
                <a:spcPts val="0"/>
              </a:spcAft>
              <a:buNone/>
            </a:pPr>
            <a:r>
              <a:rPr lang="en"/>
              <a:t>The estimated average period of infection was taken as 3 days, giving us the recovery rate or gama = ⅓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783c19de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783c19de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783c19de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783c19de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we all know from the Module covered in classThere is a drastic drop in the no of suscps after about 60 days. The initial number of suspcs were 7,900,000 and then it drops over half by the end of 150 days (suscp fraction = 0.5) then st levels out and stays 0.4 throughout 100 to 150.</a:t>
            </a:r>
            <a:endParaRPr/>
          </a:p>
          <a:p>
            <a:pPr indent="0" lvl="0" marL="0">
              <a:spcBef>
                <a:spcPts val="0"/>
              </a:spcBef>
              <a:spcAft>
                <a:spcPts val="0"/>
              </a:spcAft>
              <a:buNone/>
            </a:pPr>
            <a:r>
              <a:rPr lang="en"/>
              <a:t>Rt starts to show an increase starting at day 60 and levels off by day 100 at 0.6 and reaches equilibrium</a:t>
            </a:r>
            <a:endParaRPr/>
          </a:p>
          <a:p>
            <a:pPr indent="0" lvl="0" marL="0">
              <a:spcBef>
                <a:spcPts val="0"/>
              </a:spcBef>
              <a:spcAft>
                <a:spcPts val="0"/>
              </a:spcAft>
              <a:buNone/>
            </a:pPr>
            <a:r>
              <a:rPr lang="en"/>
              <a:t>This shows an inverse relationship between the suscps and recovreds, as the number of rec increases, the sucs decrease.</a:t>
            </a:r>
            <a:endParaRPr/>
          </a:p>
          <a:p>
            <a:pPr indent="0" lvl="0" marL="0">
              <a:spcBef>
                <a:spcPts val="0"/>
              </a:spcBef>
              <a:spcAft>
                <a:spcPts val="0"/>
              </a:spcAft>
              <a:buNone/>
            </a:pPr>
            <a:r>
              <a:rPr lang="en"/>
              <a:t>Interestingly, as the no of rec reaches its max point, the suscsps decrease and reach a plateau.</a:t>
            </a:r>
            <a:endParaRPr/>
          </a:p>
          <a:p>
            <a:pPr indent="0" lvl="0" marL="0" rtl="0">
              <a:spcBef>
                <a:spcPts val="0"/>
              </a:spcBef>
              <a:spcAft>
                <a:spcPts val="0"/>
              </a:spcAft>
              <a:buNone/>
            </a:pPr>
            <a:r>
              <a:rPr lang="en"/>
              <a:t>I(t) doesnt change until day 60, reaches max at 80 and then decreases, approaching 0 between 100 and 150.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6f73af3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f73af3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Similar to the prev one, st starts to decrease in day 70, levels off in day 110.</a:t>
            </a:r>
            <a:endParaRPr/>
          </a:p>
          <a:p>
            <a:pPr indent="0" lvl="0" marL="0">
              <a:spcBef>
                <a:spcPts val="0"/>
              </a:spcBef>
              <a:spcAft>
                <a:spcPts val="0"/>
              </a:spcAft>
              <a:buNone/>
            </a:pPr>
            <a:r>
              <a:rPr lang="en"/>
              <a:t>Rt exponentially increases on day 70 and then levels off by day 115.</a:t>
            </a:r>
            <a:endParaRPr/>
          </a:p>
          <a:p>
            <a:pPr indent="0" lvl="0" marL="0" rtl="0">
              <a:spcBef>
                <a:spcPts val="0"/>
              </a:spcBef>
              <a:spcAft>
                <a:spcPts val="0"/>
              </a:spcAft>
              <a:buNone/>
            </a:pPr>
            <a:r>
              <a:rPr lang="en"/>
              <a:t>There is no relative change in i(t) till day 70, then it reaches max at day 100 and then decreases by day 115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f73af32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f73af3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st here starts tp decrease in day 90 and hits its minimum at day 140, but slightly increases by day 150.</a:t>
            </a:r>
            <a:endParaRPr/>
          </a:p>
          <a:p>
            <a:pPr indent="0" lvl="0" marL="0">
              <a:spcBef>
                <a:spcPts val="0"/>
              </a:spcBef>
              <a:spcAft>
                <a:spcPts val="0"/>
              </a:spcAft>
              <a:buNone/>
            </a:pPr>
            <a:r>
              <a:rPr lang="en"/>
              <a:t>Rt starts to model an exponential function and hits its maximum at day 140 but slightly decreases by day 150</a:t>
            </a:r>
            <a:endParaRPr/>
          </a:p>
          <a:p>
            <a:pPr indent="0" lvl="0" marL="0">
              <a:spcBef>
                <a:spcPts val="0"/>
              </a:spcBef>
              <a:spcAft>
                <a:spcPts val="0"/>
              </a:spcAft>
              <a:buNone/>
            </a:pPr>
            <a:r>
              <a:rPr lang="en"/>
              <a:t>i(t) shows no change until day 90 then it increases, hitting a maximum at day 120.</a:t>
            </a:r>
            <a:endParaRPr/>
          </a:p>
          <a:p>
            <a:pPr indent="0" lvl="0" marL="0" rtl="0">
              <a:spcBef>
                <a:spcPts val="0"/>
              </a:spcBef>
              <a:spcAft>
                <a:spcPts val="0"/>
              </a:spcAft>
              <a:buNone/>
            </a:pPr>
            <a:r>
              <a:rPr lang="en"/>
              <a:t>It is interesting to note that the values decrease and actually become negative between 135-140 day. Guess why?  This is because we took a large timestep. The extrapolations are being made in greater differences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8b3c92f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b3c92f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Slide for table1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8411aaad0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8411aaad0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300">
                <a:solidFill>
                  <a:schemeClr val="dk2"/>
                </a:solidFill>
                <a:latin typeface="Calibri"/>
                <a:ea typeface="Calibri"/>
                <a:cs typeface="Calibri"/>
                <a:sym typeface="Calibri"/>
              </a:rPr>
              <a:t>Infectious individuals have “close contact” with other individuals randomly in time at constant rate, and each such contact is with a randomly selected individual, all contacts of different infectives being defined to be mutually </a:t>
            </a:r>
            <a:endParaRPr sz="1300">
              <a:solidFill>
                <a:schemeClr val="dk2"/>
              </a:solidFill>
              <a:latin typeface="Calibri"/>
              <a:ea typeface="Calibri"/>
              <a:cs typeface="Calibri"/>
              <a:sym typeface="Calibri"/>
            </a:endParaRPr>
          </a:p>
          <a:p>
            <a:pPr indent="0" lvl="0" marL="0" rtl="0">
              <a:spcBef>
                <a:spcPts val="1600"/>
              </a:spcBef>
              <a:spcAft>
                <a:spcPts val="0"/>
              </a:spcAft>
              <a:buNone/>
            </a:pPr>
            <a:r>
              <a:rPr lang="en"/>
              <a:t>20% prob of somebody to spread infection</a:t>
            </a:r>
            <a:endParaRPr/>
          </a:p>
          <a:p>
            <a:pPr indent="0" lvl="0" marL="0" rtl="0">
              <a:spcBef>
                <a:spcPts val="0"/>
              </a:spcBef>
              <a:spcAft>
                <a:spcPts val="0"/>
              </a:spcAft>
              <a:buNone/>
            </a:pPr>
            <a:r>
              <a:rPr lang="en"/>
              <a:t>and 20% to catch infection</a:t>
            </a:r>
            <a:endParaRPr/>
          </a:p>
          <a:p>
            <a:pPr indent="0" lvl="0" marL="0" rtl="0">
              <a:spcBef>
                <a:spcPts val="0"/>
              </a:spcBef>
              <a:spcAft>
                <a:spcPts val="0"/>
              </a:spcAft>
              <a:buNone/>
            </a:pPr>
            <a:r>
              <a:rPr lang="en"/>
              <a:t>the line in between is the deterministic one</a:t>
            </a:r>
            <a:endParaRPr/>
          </a:p>
          <a:p>
            <a:pPr indent="0" lvl="0" marL="0" rtl="0">
              <a:lnSpc>
                <a:spcPct val="115000"/>
              </a:lnSpc>
              <a:spcBef>
                <a:spcPts val="0"/>
              </a:spcBef>
              <a:spcAft>
                <a:spcPts val="0"/>
              </a:spcAft>
              <a:buNone/>
            </a:pPr>
            <a:r>
              <a:t/>
            </a:r>
            <a:endParaRPr sz="1300">
              <a:solidFill>
                <a:schemeClr val="dk2"/>
              </a:solidFill>
              <a:latin typeface="Calibri"/>
              <a:ea typeface="Calibri"/>
              <a:cs typeface="Calibri"/>
              <a:sym typeface="Calibri"/>
            </a:endParaRPr>
          </a:p>
          <a:p>
            <a:pPr indent="0" lvl="0" marL="0" rtl="0">
              <a:lnSpc>
                <a:spcPct val="115000"/>
              </a:lnSpc>
              <a:spcBef>
                <a:spcPts val="1600"/>
              </a:spcBef>
              <a:spcAft>
                <a:spcPts val="0"/>
              </a:spcAft>
              <a:buNone/>
            </a:pPr>
            <a:r>
              <a:t/>
            </a:r>
            <a:endParaRPr sz="1300">
              <a:solidFill>
                <a:schemeClr val="dk2"/>
              </a:solidFill>
              <a:latin typeface="Calibri"/>
              <a:ea typeface="Calibri"/>
              <a:cs typeface="Calibri"/>
              <a:sym typeface="Calibri"/>
            </a:endParaRPr>
          </a:p>
          <a:p>
            <a:pPr indent="0" lvl="0" marL="0" rtl="0">
              <a:spcBef>
                <a:spcPts val="1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6f73af3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6f73af3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050">
              <a:solidFill>
                <a:srgbClr val="333333"/>
              </a:solidFill>
              <a:highlight>
                <a:srgbClr val="FFFFFF"/>
              </a:highlight>
            </a:endParaRPr>
          </a:p>
          <a:p>
            <a:pPr indent="0" lvl="0" marL="0">
              <a:spcBef>
                <a:spcPts val="0"/>
              </a:spcBef>
              <a:spcAft>
                <a:spcPts val="0"/>
              </a:spcAft>
              <a:buNone/>
            </a:pPr>
            <a:r>
              <a:rPr lang="en" sz="1050">
                <a:solidFill>
                  <a:srgbClr val="333333"/>
                </a:solidFill>
                <a:highlight>
                  <a:srgbClr val="FFFFFF"/>
                </a:highlight>
              </a:rPr>
              <a:t>Total number of people in the popul = 500</a:t>
            </a:r>
            <a:endParaRPr sz="1050">
              <a:solidFill>
                <a:srgbClr val="333333"/>
              </a:solidFill>
              <a:highlight>
                <a:srgbClr val="FFFFFF"/>
              </a:highlight>
            </a:endParaRPr>
          </a:p>
          <a:p>
            <a:pPr indent="0" lvl="0" marL="0">
              <a:spcBef>
                <a:spcPts val="0"/>
              </a:spcBef>
              <a:spcAft>
                <a:spcPts val="0"/>
              </a:spcAft>
              <a:buNone/>
            </a:pPr>
            <a:r>
              <a:rPr lang="en" sz="1050">
                <a:solidFill>
                  <a:srgbClr val="333333"/>
                </a:solidFill>
                <a:highlight>
                  <a:srgbClr val="FFFFFF"/>
                </a:highlight>
              </a:rPr>
              <a:t>The </a:t>
            </a:r>
            <a:r>
              <a:rPr lang="en" sz="950">
                <a:solidFill>
                  <a:srgbClr val="333333"/>
                </a:solidFill>
              </a:rPr>
              <a:t>inf.prob</a:t>
            </a:r>
            <a:r>
              <a:rPr lang="en" sz="1050">
                <a:solidFill>
                  <a:srgbClr val="333333"/>
                </a:solidFill>
                <a:highlight>
                  <a:srgbClr val="FFFFFF"/>
                </a:highlight>
              </a:rPr>
              <a:t> argument sets the transmission probability per act, and </a:t>
            </a:r>
            <a:r>
              <a:rPr lang="en" sz="950">
                <a:solidFill>
                  <a:srgbClr val="333333"/>
                </a:solidFill>
              </a:rPr>
              <a:t>act.rate</a:t>
            </a:r>
            <a:r>
              <a:rPr lang="en" sz="1050">
                <a:solidFill>
                  <a:srgbClr val="333333"/>
                </a:solidFill>
                <a:highlight>
                  <a:srgbClr val="FFFFFF"/>
                </a:highlight>
              </a:rPr>
              <a:t> sets the acts per person per unit time OR the random action rate</a:t>
            </a:r>
            <a:endParaRPr sz="1050">
              <a:solidFill>
                <a:srgbClr val="333333"/>
              </a:solidFill>
              <a:highlight>
                <a:srgbClr val="FFFFFF"/>
              </a:highlight>
            </a:endParaRPr>
          </a:p>
          <a:p>
            <a:pPr indent="0" lvl="0" marL="0">
              <a:spcBef>
                <a:spcPts val="0"/>
              </a:spcBef>
              <a:spcAft>
                <a:spcPts val="0"/>
              </a:spcAft>
              <a:buNone/>
            </a:pPr>
            <a:r>
              <a:t/>
            </a:r>
            <a:endParaRPr sz="1050">
              <a:solidFill>
                <a:srgbClr val="333333"/>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6f73af3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f73af3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how in one environment, 500 diff people (diff ages and diff races - cirles are one race and squares are another - their sizes tell the age )can make connections and get infected from each other. --- video-- SI Model - used to just show the random movement</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8411aaad0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8411aaad0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towards the end most of them are recoverred, but there are still some people that are susecptible. and just like 1 infected. these guys make the susc people infected. And still in the end we have some suscpetible that do not catch the infection(only 20% prob).</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8411aaad0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411aaad0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8411aaad0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411aaad0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8411aaad0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8411aaad0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8aafb3f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8aafb3f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used a library called EpiModel to model this graph.</a:t>
            </a:r>
            <a:endParaRPr/>
          </a:p>
          <a:p>
            <a:pPr indent="0" lvl="0" marL="0">
              <a:spcBef>
                <a:spcPts val="0"/>
              </a:spcBef>
              <a:spcAft>
                <a:spcPts val="0"/>
              </a:spcAft>
              <a:buNone/>
            </a:pPr>
            <a:r>
              <a:rPr lang="en"/>
              <a:t>We considered a timestep of 1 and and simulated  500 times?</a:t>
            </a:r>
            <a:endParaRPr/>
          </a:p>
          <a:p>
            <a:pPr indent="0" lvl="0" marL="0">
              <a:spcBef>
                <a:spcPts val="0"/>
              </a:spcBef>
              <a:spcAft>
                <a:spcPts val="0"/>
              </a:spcAft>
              <a:buNone/>
            </a:pPr>
            <a:r>
              <a:rPr lang="en"/>
              <a:t>shaded because the lines gonna be different for the different random numbers we generate.</a:t>
            </a:r>
            <a:endParaRPr/>
          </a:p>
          <a:p>
            <a:pPr indent="0" lvl="0" marL="0">
              <a:spcBef>
                <a:spcPts val="0"/>
              </a:spcBef>
              <a:spcAft>
                <a:spcPts val="0"/>
              </a:spcAft>
              <a:buNone/>
            </a:pPr>
            <a:r>
              <a:t/>
            </a:r>
            <a:endParaRPr/>
          </a:p>
          <a:p>
            <a:pPr indent="0" lvl="0" marL="0">
              <a:spcBef>
                <a:spcPts val="0"/>
              </a:spcBef>
              <a:spcAft>
                <a:spcPts val="0"/>
              </a:spcAft>
              <a:buNone/>
            </a:pPr>
            <a:r>
              <a:rPr lang="en"/>
              <a:t>The line in the middle of the shaded region is the plot for the deterministic model, without considering any random numbers.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8411aaad0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411aaad0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66f4801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66f4801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Introduce the software</a:t>
            </a:r>
            <a:endParaRPr/>
          </a:p>
          <a:p>
            <a:pPr indent="0" lvl="0" marL="0">
              <a:spcBef>
                <a:spcPts val="0"/>
              </a:spcBef>
              <a:spcAft>
                <a:spcPts val="0"/>
              </a:spcAft>
              <a:buNone/>
            </a:pPr>
            <a:r>
              <a:rPr lang="en"/>
              <a:t>(add params in diff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8411aa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8411aa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8411aa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411aa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66f4801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66f4801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Slide for table1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66f4801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66f4801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Video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66f48017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66f48017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a:t>
            </a:r>
            <a:r>
              <a:rPr lang="en"/>
              <a:t>nothe r video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783c19d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783c19d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latin typeface="Lato"/>
                <a:ea typeface="Lato"/>
                <a:cs typeface="Lato"/>
                <a:sym typeface="Lato"/>
              </a:rPr>
              <a:t>The flu is a contagious respiratory illness caused by influenza viruses that infect the nose, throat, and sometimes the lungs.</a:t>
            </a:r>
            <a:r>
              <a:rPr lang="en" sz="1050">
                <a:highlight>
                  <a:schemeClr val="lt1"/>
                </a:highlight>
                <a:latin typeface="Lato"/>
                <a:ea typeface="Lato"/>
                <a:cs typeface="Lato"/>
                <a:sym typeface="Lato"/>
              </a:rPr>
              <a:t> It can cause mild to severe illness, and at times can lead to death. The best way to prevent the flu is by getting a flu </a:t>
            </a:r>
            <a:r>
              <a:rPr b="1" lang="en" sz="1050" u="sng">
                <a:solidFill>
                  <a:srgbClr val="075290"/>
                </a:solidFill>
                <a:highlight>
                  <a:schemeClr val="lt1"/>
                </a:highlight>
                <a:latin typeface="Lato"/>
                <a:ea typeface="Lato"/>
                <a:cs typeface="Lato"/>
                <a:sym typeface="Lato"/>
                <a:hlinkClick r:id="rId2"/>
              </a:rPr>
              <a:t>vaccine</a:t>
            </a:r>
            <a:r>
              <a:rPr lang="en" sz="1050">
                <a:highlight>
                  <a:schemeClr val="lt1"/>
                </a:highlight>
                <a:latin typeface="Lato"/>
                <a:ea typeface="Lato"/>
                <a:cs typeface="Lato"/>
                <a:sym typeface="Lato"/>
              </a:rPr>
              <a:t> each year.</a:t>
            </a:r>
            <a:endParaRPr sz="1050">
              <a:highlight>
                <a:schemeClr val="lt1"/>
              </a:highlight>
              <a:latin typeface="Lato"/>
              <a:ea typeface="Lato"/>
              <a:cs typeface="Lato"/>
              <a:sym typeface="Lato"/>
            </a:endParaRPr>
          </a:p>
          <a:p>
            <a:pPr indent="0" lvl="0" marL="0">
              <a:spcBef>
                <a:spcPts val="0"/>
              </a:spcBef>
              <a:spcAft>
                <a:spcPts val="0"/>
              </a:spcAft>
              <a:buNone/>
            </a:pPr>
            <a:r>
              <a:t/>
            </a:r>
            <a:endParaRPr sz="1050">
              <a:highlight>
                <a:srgbClr val="FFFFFF"/>
              </a:highlight>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8aac3a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8aac3a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8aafb3f6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aafb3f6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8411aaad0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411aaad0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Slide for table1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66f4801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6f4801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Slide for table2</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8aafb3f6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8aafb3f6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38411aaad0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8411aaad0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Slide for table2</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8aac3a6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8aac3a6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66f4801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6f4801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Slide for table1 </a:t>
            </a:r>
            <a:endParaRPr/>
          </a:p>
          <a:p>
            <a:pPr indent="0" lvl="0" marL="0">
              <a:spcBef>
                <a:spcPts val="0"/>
              </a:spcBef>
              <a:spcAft>
                <a:spcPts val="0"/>
              </a:spcAft>
              <a:buNone/>
            </a:pPr>
            <a:r>
              <a:rPr lang="en"/>
              <a:t>distance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8aafb3f6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aafb3f6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8411aaad0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411aaad0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Slide for table1 </a:t>
            </a:r>
            <a:endParaRPr/>
          </a:p>
          <a:p>
            <a:pPr indent="0" lvl="0" marL="0" rtl="0">
              <a:spcBef>
                <a:spcPts val="0"/>
              </a:spcBef>
              <a:spcAft>
                <a:spcPts val="0"/>
              </a:spcAft>
              <a:buNone/>
            </a:pPr>
            <a:r>
              <a:rPr lang="en"/>
              <a:t>distance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783c19de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83c19de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latin typeface="Lato"/>
                <a:ea typeface="Lato"/>
                <a:cs typeface="Lato"/>
                <a:sym typeface="Lato"/>
              </a:rPr>
              <a:t>Signs and symptoms include , … </a:t>
            </a:r>
            <a:endParaRPr sz="1050">
              <a:highlight>
                <a:srgbClr val="FFFFFF"/>
              </a:highlight>
              <a:latin typeface="Lato"/>
              <a:ea typeface="Lato"/>
              <a:cs typeface="Lato"/>
              <a:sym typeface="Lato"/>
            </a:endParaRPr>
          </a:p>
          <a:p>
            <a:pPr indent="0" lvl="0" marL="0">
              <a:spcBef>
                <a:spcPts val="0"/>
              </a:spcBef>
              <a:spcAft>
                <a:spcPts val="0"/>
              </a:spcAft>
              <a:buNone/>
            </a:pPr>
            <a:r>
              <a:rPr lang="en" sz="1050">
                <a:highlight>
                  <a:schemeClr val="lt1"/>
                </a:highlight>
                <a:latin typeface="Lato"/>
                <a:ea typeface="Lato"/>
                <a:cs typeface="Lato"/>
                <a:sym typeface="Lato"/>
              </a:rPr>
              <a:t>HOW FLU SPREADS ? Most experts believe that flu viruses spread mainly by tiny droplets made when people with flu cough, sneeze or talk. These droplets can land in the mouths or noses of people who are nearby. Less often, a person might also get flu by touching a surface or object that has flu virus on it and then touching their own mouth, nose, or possibly their eyes.</a:t>
            </a:r>
            <a:endParaRPr sz="1050">
              <a:highlight>
                <a:schemeClr val="lt1"/>
              </a:highlight>
              <a:latin typeface="Lato"/>
              <a:ea typeface="Lato"/>
              <a:cs typeface="Lato"/>
              <a:sym typeface="Lato"/>
            </a:endParaRPr>
          </a:p>
          <a:p>
            <a:pPr indent="0" lvl="0" marL="0">
              <a:spcBef>
                <a:spcPts val="0"/>
              </a:spcBef>
              <a:spcAft>
                <a:spcPts val="0"/>
              </a:spcAft>
              <a:buNone/>
            </a:pPr>
            <a:r>
              <a:t/>
            </a:r>
            <a:endParaRPr sz="1050">
              <a:highlight>
                <a:srgbClr val="FFFFFF"/>
              </a:highlight>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66f48017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66f48017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Slide for table2 distace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8aafb3f6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aafb3f6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8411aaad0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8411aaad0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Slide for table2 distace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8aac3a6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8aac3a6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80c43d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80c43d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Consider more stuff from EpiFlex software. </a:t>
            </a:r>
            <a:endParaRPr/>
          </a:p>
          <a:p>
            <a:pPr indent="0" lvl="0" marL="0">
              <a:spcBef>
                <a:spcPts val="0"/>
              </a:spcBef>
              <a:spcAft>
                <a:spcPts val="0"/>
              </a:spcAft>
              <a:buNone/>
            </a:pPr>
            <a:r>
              <a:rPr lang="en"/>
              <a:t>Should we name the software</a:t>
            </a:r>
            <a:endParaRPr/>
          </a:p>
          <a:p>
            <a:pPr indent="0" lvl="0" marL="0">
              <a:spcBef>
                <a:spcPts val="0"/>
              </a:spcBef>
              <a:spcAft>
                <a:spcPts val="0"/>
              </a:spcAft>
              <a:buNone/>
            </a:pPr>
            <a:r>
              <a:rPr lang="en"/>
              <a:t>HOW DO WE WRITE FUTURE WORK!!!</a:t>
            </a:r>
            <a:endParaRPr/>
          </a:p>
          <a:p>
            <a:pPr indent="0" lvl="0" marL="0">
              <a:spcBef>
                <a:spcPts val="0"/>
              </a:spcBef>
              <a:spcAft>
                <a:spcPts val="0"/>
              </a:spcAft>
              <a:buNone/>
            </a:pPr>
            <a:r>
              <a:rPr lang="en"/>
              <a:t>Include stuff from Calibration of Agent Based SIR.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4b74d5832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b74d5832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80c43dd0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80c43dd0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4b74d5832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b74d5832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SIR Model ?</a:t>
            </a:r>
            <a:endParaRPr/>
          </a:p>
          <a:p>
            <a:pPr indent="0" lvl="0" marL="0">
              <a:spcBef>
                <a:spcPts val="0"/>
              </a:spcBef>
              <a:spcAft>
                <a:spcPts val="0"/>
              </a:spcAft>
              <a:buNone/>
            </a:pPr>
            <a:r>
              <a:rPr lang="en"/>
              <a:t>S- number of susc individuals</a:t>
            </a:r>
            <a:endParaRPr/>
          </a:p>
          <a:p>
            <a:pPr indent="0" lvl="0" marL="0">
              <a:spcBef>
                <a:spcPts val="0"/>
              </a:spcBef>
              <a:spcAft>
                <a:spcPts val="0"/>
              </a:spcAft>
              <a:buNone/>
            </a:pPr>
            <a:r>
              <a:rPr lang="en"/>
              <a:t>I- no of infected indivisuals</a:t>
            </a:r>
            <a:endParaRPr/>
          </a:p>
          <a:p>
            <a:pPr indent="0" lvl="0" marL="0">
              <a:spcBef>
                <a:spcPts val="0"/>
              </a:spcBef>
              <a:spcAft>
                <a:spcPts val="0"/>
              </a:spcAft>
              <a:buNone/>
            </a:pPr>
            <a:r>
              <a:rPr lang="en"/>
              <a:t>R- no of recovered/removed individuals.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783c19de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783c19de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298450" lvl="0" marL="457200" rtl="0">
              <a:spcBef>
                <a:spcPts val="0"/>
              </a:spcBef>
              <a:spcAft>
                <a:spcPts val="0"/>
              </a:spcAft>
              <a:buSzPts val="1100"/>
              <a:buAutoNum type="arabicParenR"/>
            </a:pPr>
            <a:r>
              <a:rPr lang="en"/>
              <a:t>Changes in s : Its assumed that the disease is spread once a susceptible individual comes in contact with an infected individual and becomes infected, however only a proportion alpha of the encounters between suscps and infcs are regarded as infected. So, when considering the next time interval, an equation can be derived as ^</a:t>
            </a:r>
            <a:endParaRPr/>
          </a:p>
          <a:p>
            <a:pPr indent="-298450" lvl="0" marL="457200" rtl="0">
              <a:spcBef>
                <a:spcPts val="0"/>
              </a:spcBef>
              <a:spcAft>
                <a:spcPts val="0"/>
              </a:spcAft>
              <a:buSzPts val="1100"/>
              <a:buAutoNum type="arabicParenR"/>
            </a:pPr>
            <a:r>
              <a:rPr lang="en"/>
              <a:t>after one time interval the infective class grows by the addition of the newly infected. During the interval some infectives recover or pass away and are progressed to the removed stage of the disease.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783c19d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783c19d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eriod"/>
            </a:pPr>
            <a:r>
              <a:rPr lang="en"/>
              <a:t>Homogenous mixing - the first is that the model considers homogenous mixing in which each pair of individuals has equal probablity of coming into contract with one another. In other words any uninfected individuals face the same risk of being exposed to the disease through those who have already been infected.</a:t>
            </a:r>
            <a:endParaRPr/>
          </a:p>
          <a:p>
            <a:pPr indent="-298450" lvl="0" marL="457200" rtl="0">
              <a:spcBef>
                <a:spcPts val="0"/>
              </a:spcBef>
              <a:spcAft>
                <a:spcPts val="0"/>
              </a:spcAft>
              <a:buSzPts val="1100"/>
              <a:buAutoNum type="arabicPeriod"/>
            </a:pPr>
            <a:r>
              <a:rPr lang="en"/>
              <a:t>Constant Population Size - the second assumption is that the population size N is large and constant without any net birth/ death/ immigration or emigration. Within this assumption, the only way for an individual to leave S is to come into contact with a member of I and become a member of I</a:t>
            </a:r>
            <a:endParaRPr/>
          </a:p>
          <a:p>
            <a:pPr indent="-298450" lvl="0" marL="457200" rtl="0">
              <a:spcBef>
                <a:spcPts val="0"/>
              </a:spcBef>
              <a:spcAft>
                <a:spcPts val="0"/>
              </a:spcAft>
              <a:buSzPts val="1100"/>
              <a:buAutoNum type="arabicPeriod"/>
            </a:pPr>
            <a:r>
              <a:rPr lang="en"/>
              <a:t>No latency - means that one gets immediately infectious once infected.</a:t>
            </a:r>
            <a:endParaRPr/>
          </a:p>
          <a:p>
            <a:pPr indent="-298450" lvl="0" marL="457200" rtl="0">
              <a:spcBef>
                <a:spcPts val="0"/>
              </a:spcBef>
              <a:spcAft>
                <a:spcPts val="0"/>
              </a:spcAft>
              <a:buSzPts val="1100"/>
              <a:buAutoNum type="arabicPeriod"/>
            </a:pPr>
            <a:r>
              <a:rPr lang="en" sz="1050">
                <a:highlight>
                  <a:schemeClr val="lt1"/>
                </a:highlight>
                <a:latin typeface="Lato"/>
                <a:ea typeface="Lato"/>
                <a:cs typeface="Lato"/>
                <a:sym typeface="Lato"/>
              </a:rPr>
              <a:t>You may be able to pass on the flu to someone else before you know you are sick, as well as while you are sick. Although people with the flu are most contagious in the first 3-4 days after their illness begins,  some otherwise healthy adults may be able to infect others beginning 1 day </a:t>
            </a:r>
            <a:r>
              <a:rPr b="1" lang="en" sz="1050">
                <a:highlight>
                  <a:schemeClr val="lt1"/>
                </a:highlight>
                <a:latin typeface="Lato"/>
                <a:ea typeface="Lato"/>
                <a:cs typeface="Lato"/>
                <a:sym typeface="Lato"/>
              </a:rPr>
              <a:t>before</a:t>
            </a:r>
            <a:r>
              <a:rPr lang="en" sz="1050">
                <a:highlight>
                  <a:schemeClr val="lt1"/>
                </a:highlight>
                <a:latin typeface="Lato"/>
                <a:ea typeface="Lato"/>
                <a:cs typeface="Lato"/>
                <a:sym typeface="Lato"/>
              </a:rPr>
              <a:t>symptoms develop and up to 5 to 7 days </a:t>
            </a:r>
            <a:r>
              <a:rPr b="1" lang="en" sz="1050">
                <a:highlight>
                  <a:schemeClr val="lt1"/>
                </a:highlight>
                <a:latin typeface="Lato"/>
                <a:ea typeface="Lato"/>
                <a:cs typeface="Lato"/>
                <a:sym typeface="Lato"/>
              </a:rPr>
              <a:t>after</a:t>
            </a:r>
            <a:r>
              <a:rPr lang="en" sz="1050">
                <a:highlight>
                  <a:schemeClr val="lt1"/>
                </a:highlight>
                <a:latin typeface="Lato"/>
                <a:ea typeface="Lato"/>
                <a:cs typeface="Lato"/>
                <a:sym typeface="Lato"/>
              </a:rPr>
              <a:t> becoming sick. Some people, especially young children and people with weakened immune systems, might be able to infect others with flu viruses for an even longer time.</a:t>
            </a:r>
            <a:endParaRPr/>
          </a:p>
          <a:p>
            <a:pPr indent="0" lvl="0" marL="0" rtl="0">
              <a:spcBef>
                <a:spcPts val="0"/>
              </a:spcBef>
              <a:spcAft>
                <a:spcPts val="0"/>
              </a:spcAft>
              <a:buNone/>
            </a:pPr>
            <a:r>
              <a:t/>
            </a:r>
            <a:endParaRPr/>
          </a:p>
          <a:p>
            <a:pPr indent="0" lvl="0" marL="0">
              <a:spcBef>
                <a:spcPts val="0"/>
              </a:spcBef>
              <a:spcAft>
                <a:spcPts val="0"/>
              </a:spcAft>
              <a:buNone/>
            </a:pPr>
            <a:r>
              <a:rPr lang="en"/>
              <a:t>So, in order to formulate the SIR model, </a:t>
            </a:r>
            <a:r>
              <a:rPr lang="en"/>
              <a:t>susceptibles</a:t>
            </a:r>
            <a:r>
              <a:rPr lang="en"/>
              <a:t> remain disease free or become infected, infectives pass through an infectious perios until they are recovered permanentaly and a recovered individual is never at risk again.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8411aaad0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411aaad0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783c19de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783c19de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One famous epidemic in which the SIR model was applied was the Hong Kong Flu. During 1968 to 1969 an influenza pandemic known as the Hong Kong Flu killed an estimate of one million people worlswide. </a:t>
            </a:r>
            <a:endParaRPr/>
          </a:p>
          <a:p>
            <a:pPr indent="0" lvl="0" marL="0">
              <a:spcBef>
                <a:spcPts val="0"/>
              </a:spcBef>
              <a:spcAft>
                <a:spcPts val="0"/>
              </a:spcAft>
              <a:buNone/>
            </a:pPr>
            <a:r>
              <a:rPr lang="en"/>
              <a:t>The epidemix was caused by an H3N2 strain of the influenza A virus with origins in the H2N2 antigenic shift, a genetic process in whch genes from multiple subtypes reasserted to form a new virus. </a:t>
            </a:r>
            <a:endParaRPr/>
          </a:p>
          <a:p>
            <a:pPr indent="0" lvl="0" marL="0">
              <a:spcBef>
                <a:spcPts val="0"/>
              </a:spcBef>
              <a:spcAft>
                <a:spcPts val="0"/>
              </a:spcAft>
              <a:buNone/>
            </a:pPr>
            <a:r>
              <a:rPr lang="en" sz="1350">
                <a:highlight>
                  <a:srgbClr val="FFFFFF"/>
                </a:highlight>
                <a:latin typeface="Montserrat"/>
                <a:ea typeface="Montserrat"/>
                <a:cs typeface="Montserrat"/>
                <a:sym typeface="Montserrat"/>
              </a:rPr>
              <a:t>Within several months it had reached the </a:t>
            </a:r>
            <a:r>
              <a:rPr lang="en" sz="1350" u="sng">
                <a:solidFill>
                  <a:srgbClr val="106596"/>
                </a:solidFill>
                <a:highlight>
                  <a:srgbClr val="FFFFFF"/>
                </a:highlight>
                <a:latin typeface="Montserrat"/>
                <a:ea typeface="Montserrat"/>
                <a:cs typeface="Montserrat"/>
                <a:sym typeface="Montserrat"/>
                <a:hlinkClick r:id="rId2"/>
              </a:rPr>
              <a:t>Panama Canal Zone</a:t>
            </a:r>
            <a:r>
              <a:rPr lang="en" sz="1350">
                <a:highlight>
                  <a:srgbClr val="FFFFFF"/>
                </a:highlight>
                <a:latin typeface="Montserrat"/>
                <a:ea typeface="Montserrat"/>
                <a:cs typeface="Montserrat"/>
                <a:sym typeface="Montserrat"/>
              </a:rPr>
              <a:t> and the United States, where it had been taken overseas by soldiers returning to California from Vietnam.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hyperlink" Target="http://drive.google.com/file/d/1o22ky5BUuqgmBK7okjUOWfF-t_cw5_BD/view" TargetMode="External"/><Relationship Id="rId5"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5.xml"/><Relationship Id="rId4" Type="http://schemas.openxmlformats.org/officeDocument/2006/relationships/hyperlink" Target="http://drive.google.com/file/d/13m8J8en6vDWpi33uT65AIV5x8Khk4Qpf/view" TargetMode="External"/><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31.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nbOrB-0amKKMt3Cp8tlRI6sX6i1bUnaE/view"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3HYCQYZVignlDYQRT1RqqNQcP3ifdHFF/view"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3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www.sinobiological.com/1968-Influenza-Pandemic-Hong-Kong-Flu-a-5754.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Spread of Disease</a:t>
            </a:r>
            <a:endParaRPr/>
          </a:p>
          <a:p>
            <a:pPr indent="0" lvl="0" marL="0" algn="ctr">
              <a:spcBef>
                <a:spcPts val="0"/>
              </a:spcBef>
              <a:spcAft>
                <a:spcPts val="0"/>
              </a:spcAft>
              <a:buNone/>
            </a:pPr>
            <a:r>
              <a:rPr lang="en"/>
              <a:t>Sharing Bad News</a:t>
            </a:r>
            <a:endParaRPr/>
          </a:p>
          <a:p>
            <a:pPr indent="0" lvl="0" marL="0" rtl="0">
              <a:spcBef>
                <a:spcPts val="0"/>
              </a:spcBef>
              <a:spcAft>
                <a:spcPts val="0"/>
              </a:spcAft>
              <a:buNone/>
            </a:pPr>
            <a:r>
              <a:t/>
            </a:r>
            <a:endParaRPr/>
          </a:p>
        </p:txBody>
      </p:sp>
      <p:sp>
        <p:nvSpPr>
          <p:cNvPr id="129" name="Google Shape;129;p13"/>
          <p:cNvSpPr txBox="1"/>
          <p:nvPr>
            <p:ph idx="1" type="subTitle"/>
          </p:nvPr>
        </p:nvSpPr>
        <p:spPr>
          <a:xfrm>
            <a:off x="311700" y="3062725"/>
            <a:ext cx="8520600" cy="1167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Meisam Amjad, Songmi Koo, Tien Anh Nguyen, Yunquin Zhao,</a:t>
            </a:r>
            <a:endParaRPr/>
          </a:p>
          <a:p>
            <a:pPr indent="0" lvl="0" marL="0" rtl="0" algn="ctr">
              <a:spcBef>
                <a:spcPts val="0"/>
              </a:spcBef>
              <a:spcAft>
                <a:spcPts val="0"/>
              </a:spcAft>
              <a:buNone/>
            </a:pPr>
            <a:r>
              <a:rPr lang="en"/>
              <a:t>Md Rashef Mahbub, Urvashi Desai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Variables used</a:t>
            </a:r>
            <a:endParaRPr/>
          </a:p>
        </p:txBody>
      </p:sp>
      <p:graphicFrame>
        <p:nvGraphicFramePr>
          <p:cNvPr id="190" name="Google Shape;190;p22"/>
          <p:cNvGraphicFramePr/>
          <p:nvPr/>
        </p:nvGraphicFramePr>
        <p:xfrm>
          <a:off x="2232900" y="1563225"/>
          <a:ext cx="3000000" cy="3000000"/>
        </p:xfrm>
        <a:graphic>
          <a:graphicData uri="http://schemas.openxmlformats.org/drawingml/2006/table">
            <a:tbl>
              <a:tblPr>
                <a:noFill/>
                <a:tableStyleId>{0DB5DB79-6B15-4095-94F0-D535D50F5873}</a:tableStyleId>
              </a:tblPr>
              <a:tblGrid>
                <a:gridCol w="1559400"/>
                <a:gridCol w="1559400"/>
                <a:gridCol w="1559400"/>
              </a:tblGrid>
              <a:tr h="328225">
                <a:tc>
                  <a:txBody>
                    <a:bodyPr>
                      <a:noAutofit/>
                    </a:bodyPr>
                    <a:lstStyle/>
                    <a:p>
                      <a:pPr indent="0" lvl="0" marL="0" rtl="0">
                        <a:spcBef>
                          <a:spcPts val="0"/>
                        </a:spcBef>
                        <a:spcAft>
                          <a:spcPts val="0"/>
                        </a:spcAft>
                        <a:buNone/>
                      </a:pPr>
                      <a:r>
                        <a:rPr lang="en" sz="1200"/>
                        <a:t>Total population</a:t>
                      </a:r>
                      <a:endParaRPr sz="1200"/>
                    </a:p>
                  </a:txBody>
                  <a:tcPr marT="91425" marB="91425" marR="91425" marL="91425"/>
                </a:tc>
                <a:tc>
                  <a:txBody>
                    <a:bodyPr>
                      <a:noAutofit/>
                    </a:bodyPr>
                    <a:lstStyle/>
                    <a:p>
                      <a:pPr indent="0" lvl="0" marL="0" rtl="0">
                        <a:spcBef>
                          <a:spcPts val="0"/>
                        </a:spcBef>
                        <a:spcAft>
                          <a:spcPts val="0"/>
                        </a:spcAft>
                        <a:buNone/>
                      </a:pPr>
                      <a:r>
                        <a:rPr lang="en" sz="1200"/>
                        <a:t>N</a:t>
                      </a:r>
                      <a:endParaRPr sz="1200"/>
                    </a:p>
                  </a:txBody>
                  <a:tcPr marT="91425" marB="91425" marR="91425" marL="91425"/>
                </a:tc>
                <a:tc>
                  <a:txBody>
                    <a:bodyPr>
                      <a:noAutofit/>
                    </a:bodyPr>
                    <a:lstStyle/>
                    <a:p>
                      <a:pPr indent="0" lvl="0" marL="0" rtl="0">
                        <a:spcBef>
                          <a:spcPts val="0"/>
                        </a:spcBef>
                        <a:spcAft>
                          <a:spcPts val="0"/>
                        </a:spcAft>
                        <a:buNone/>
                      </a:pPr>
                      <a:r>
                        <a:rPr lang="en" sz="1200"/>
                        <a:t>7,900,000</a:t>
                      </a:r>
                      <a:endParaRPr sz="1200"/>
                    </a:p>
                  </a:txBody>
                  <a:tcPr marT="91425" marB="91425" marR="91425" marL="91425"/>
                </a:tc>
              </a:tr>
              <a:tr h="328225">
                <a:tc>
                  <a:txBody>
                    <a:bodyPr>
                      <a:noAutofit/>
                    </a:bodyPr>
                    <a:lstStyle/>
                    <a:p>
                      <a:pPr indent="0" lvl="0" marL="0" rtl="0">
                        <a:spcBef>
                          <a:spcPts val="0"/>
                        </a:spcBef>
                        <a:spcAft>
                          <a:spcPts val="0"/>
                        </a:spcAft>
                        <a:buNone/>
                      </a:pPr>
                      <a:r>
                        <a:rPr lang="en" sz="1200"/>
                        <a:t>Susceptibles</a:t>
                      </a:r>
                      <a:endParaRPr sz="1200"/>
                    </a:p>
                  </a:txBody>
                  <a:tcPr marT="91425" marB="91425" marR="91425" marL="91425"/>
                </a:tc>
                <a:tc>
                  <a:txBody>
                    <a:bodyPr>
                      <a:noAutofit/>
                    </a:bodyPr>
                    <a:lstStyle/>
                    <a:p>
                      <a:pPr indent="0" lvl="0" marL="0">
                        <a:spcBef>
                          <a:spcPts val="0"/>
                        </a:spcBef>
                        <a:spcAft>
                          <a:spcPts val="0"/>
                        </a:spcAft>
                        <a:buNone/>
                      </a:pPr>
                      <a:r>
                        <a:rPr lang="en" sz="1200"/>
                        <a:t>S</a:t>
                      </a:r>
                      <a:r>
                        <a:rPr baseline="-25000" lang="en" sz="1200"/>
                        <a:t>0</a:t>
                      </a:r>
                      <a:endParaRPr sz="1200"/>
                    </a:p>
                  </a:txBody>
                  <a:tcPr marT="91425" marB="91425" marR="91425" marL="91425"/>
                </a:tc>
                <a:tc>
                  <a:txBody>
                    <a:bodyPr>
                      <a:noAutofit/>
                    </a:bodyPr>
                    <a:lstStyle/>
                    <a:p>
                      <a:pPr indent="0" lvl="0" marL="0">
                        <a:spcBef>
                          <a:spcPts val="0"/>
                        </a:spcBef>
                        <a:spcAft>
                          <a:spcPts val="0"/>
                        </a:spcAft>
                        <a:buNone/>
                      </a:pPr>
                      <a:r>
                        <a:rPr lang="en" sz="1200"/>
                        <a:t>7,900,000</a:t>
                      </a:r>
                      <a:endParaRPr sz="1200"/>
                    </a:p>
                  </a:txBody>
                  <a:tcPr marT="91425" marB="91425" marR="91425" marL="91425"/>
                </a:tc>
              </a:tr>
              <a:tr h="328225">
                <a:tc>
                  <a:txBody>
                    <a:bodyPr>
                      <a:noAutofit/>
                    </a:bodyPr>
                    <a:lstStyle/>
                    <a:p>
                      <a:pPr indent="0" lvl="0" marL="0" rtl="0">
                        <a:spcBef>
                          <a:spcPts val="0"/>
                        </a:spcBef>
                        <a:spcAft>
                          <a:spcPts val="0"/>
                        </a:spcAft>
                        <a:buNone/>
                      </a:pPr>
                      <a:r>
                        <a:rPr lang="en" sz="1200"/>
                        <a:t>Infected</a:t>
                      </a:r>
                      <a:endParaRPr sz="1200"/>
                    </a:p>
                  </a:txBody>
                  <a:tcPr marT="91425" marB="91425" marR="91425" marL="91425"/>
                </a:tc>
                <a:tc>
                  <a:txBody>
                    <a:bodyPr>
                      <a:noAutofit/>
                    </a:bodyPr>
                    <a:lstStyle/>
                    <a:p>
                      <a:pPr indent="0" lvl="0" marL="0">
                        <a:spcBef>
                          <a:spcPts val="0"/>
                        </a:spcBef>
                        <a:spcAft>
                          <a:spcPts val="0"/>
                        </a:spcAft>
                        <a:buNone/>
                      </a:pPr>
                      <a:r>
                        <a:rPr lang="en" sz="1200"/>
                        <a:t>I</a:t>
                      </a:r>
                      <a:r>
                        <a:rPr baseline="-25000" lang="en" sz="1200"/>
                        <a:t>0</a:t>
                      </a:r>
                      <a:endParaRPr baseline="-25000" sz="1200"/>
                    </a:p>
                  </a:txBody>
                  <a:tcPr marT="91425" marB="91425" marR="91425" marL="91425"/>
                </a:tc>
                <a:tc>
                  <a:txBody>
                    <a:bodyPr>
                      <a:noAutofit/>
                    </a:bodyPr>
                    <a:lstStyle/>
                    <a:p>
                      <a:pPr indent="0" lvl="0" marL="0">
                        <a:spcBef>
                          <a:spcPts val="0"/>
                        </a:spcBef>
                        <a:spcAft>
                          <a:spcPts val="0"/>
                        </a:spcAft>
                        <a:buNone/>
                      </a:pPr>
                      <a:r>
                        <a:rPr lang="en" sz="1200"/>
                        <a:t>10</a:t>
                      </a:r>
                      <a:endParaRPr sz="1200"/>
                    </a:p>
                  </a:txBody>
                  <a:tcPr marT="91425" marB="91425" marR="91425" marL="91425"/>
                </a:tc>
              </a:tr>
              <a:tr h="328225">
                <a:tc>
                  <a:txBody>
                    <a:bodyPr>
                      <a:noAutofit/>
                    </a:bodyPr>
                    <a:lstStyle/>
                    <a:p>
                      <a:pPr indent="0" lvl="0" marL="0" rtl="0">
                        <a:spcBef>
                          <a:spcPts val="0"/>
                        </a:spcBef>
                        <a:spcAft>
                          <a:spcPts val="0"/>
                        </a:spcAft>
                        <a:buNone/>
                      </a:pPr>
                      <a:r>
                        <a:rPr lang="en" sz="1200"/>
                        <a:t>Recovered</a:t>
                      </a:r>
                      <a:endParaRPr sz="1200"/>
                    </a:p>
                  </a:txBody>
                  <a:tcPr marT="91425" marB="91425" marR="91425" marL="91425"/>
                </a:tc>
                <a:tc>
                  <a:txBody>
                    <a:bodyPr>
                      <a:noAutofit/>
                    </a:bodyPr>
                    <a:lstStyle/>
                    <a:p>
                      <a:pPr indent="0" lvl="0" marL="0">
                        <a:spcBef>
                          <a:spcPts val="0"/>
                        </a:spcBef>
                        <a:spcAft>
                          <a:spcPts val="0"/>
                        </a:spcAft>
                        <a:buNone/>
                      </a:pPr>
                      <a:r>
                        <a:rPr lang="en" sz="1200"/>
                        <a:t>R</a:t>
                      </a:r>
                      <a:r>
                        <a:rPr baseline="-25000" lang="en" sz="1200"/>
                        <a:t>0</a:t>
                      </a:r>
                      <a:endParaRPr baseline="-25000" sz="1200"/>
                    </a:p>
                  </a:txBody>
                  <a:tcPr marT="91425" marB="91425" marR="91425" marL="91425"/>
                </a:tc>
                <a:tc>
                  <a:txBody>
                    <a:bodyPr>
                      <a:noAutofit/>
                    </a:bodyPr>
                    <a:lstStyle/>
                    <a:p>
                      <a:pPr indent="0" lvl="0" marL="0">
                        <a:spcBef>
                          <a:spcPts val="0"/>
                        </a:spcBef>
                        <a:spcAft>
                          <a:spcPts val="0"/>
                        </a:spcAft>
                        <a:buNone/>
                      </a:pPr>
                      <a:r>
                        <a:rPr lang="en" sz="1200"/>
                        <a:t>0</a:t>
                      </a:r>
                      <a:endParaRPr sz="1200"/>
                    </a:p>
                  </a:txBody>
                  <a:tcPr marT="91425" marB="91425" marR="91425" marL="91425"/>
                </a:tc>
              </a:tr>
              <a:tr h="328225">
                <a:tc>
                  <a:txBody>
                    <a:bodyPr>
                      <a:noAutofit/>
                    </a:bodyPr>
                    <a:lstStyle/>
                    <a:p>
                      <a:pPr indent="0" lvl="0" marL="0" rtl="0">
                        <a:spcBef>
                          <a:spcPts val="0"/>
                        </a:spcBef>
                        <a:spcAft>
                          <a:spcPts val="0"/>
                        </a:spcAft>
                        <a:buNone/>
                      </a:pPr>
                      <a:r>
                        <a:rPr lang="en" sz="1200"/>
                        <a:t>Infection rate</a:t>
                      </a:r>
                      <a:endParaRPr sz="1200"/>
                    </a:p>
                  </a:txBody>
                  <a:tcPr marT="91425" marB="91425" marR="91425" marL="91425"/>
                </a:tc>
                <a:tc>
                  <a:txBody>
                    <a:bodyPr>
                      <a:noAutofit/>
                    </a:bodyPr>
                    <a:lstStyle/>
                    <a:p>
                      <a:pPr indent="0" lvl="0" marL="0">
                        <a:spcBef>
                          <a:spcPts val="0"/>
                        </a:spcBef>
                        <a:spcAft>
                          <a:spcPts val="0"/>
                        </a:spcAft>
                        <a:buNone/>
                      </a:pPr>
                      <a:r>
                        <a:rPr lang="en" sz="1200"/>
                        <a:t>𝛂</a:t>
                      </a:r>
                      <a:endParaRPr sz="1200"/>
                    </a:p>
                  </a:txBody>
                  <a:tcPr marT="91425" marB="91425" marR="91425" marL="91425"/>
                </a:tc>
                <a:tc>
                  <a:txBody>
                    <a:bodyPr>
                      <a:noAutofit/>
                    </a:bodyPr>
                    <a:lstStyle/>
                    <a:p>
                      <a:pPr indent="0" lvl="0" marL="0">
                        <a:spcBef>
                          <a:spcPts val="0"/>
                        </a:spcBef>
                        <a:spcAft>
                          <a:spcPts val="0"/>
                        </a:spcAft>
                        <a:buNone/>
                      </a:pPr>
                      <a:r>
                        <a:rPr lang="en" sz="1200"/>
                        <a:t>1/2</a:t>
                      </a:r>
                      <a:endParaRPr sz="1200"/>
                    </a:p>
                  </a:txBody>
                  <a:tcPr marT="91425" marB="91425" marR="91425" marL="91425"/>
                </a:tc>
              </a:tr>
              <a:tr h="328225">
                <a:tc>
                  <a:txBody>
                    <a:bodyPr>
                      <a:noAutofit/>
                    </a:bodyPr>
                    <a:lstStyle/>
                    <a:p>
                      <a:pPr indent="0" lvl="0" marL="0" rtl="0">
                        <a:spcBef>
                          <a:spcPts val="0"/>
                        </a:spcBef>
                        <a:spcAft>
                          <a:spcPts val="0"/>
                        </a:spcAft>
                        <a:buNone/>
                      </a:pPr>
                      <a:r>
                        <a:rPr lang="en" sz="1200"/>
                        <a:t>Recovery rate</a:t>
                      </a:r>
                      <a:endParaRPr sz="1200"/>
                    </a:p>
                  </a:txBody>
                  <a:tcPr marT="91425" marB="91425" marR="91425" marL="91425"/>
                </a:tc>
                <a:tc>
                  <a:txBody>
                    <a:bodyPr>
                      <a:noAutofit/>
                    </a:bodyPr>
                    <a:lstStyle/>
                    <a:p>
                      <a:pPr indent="0" lvl="0" marL="0">
                        <a:spcBef>
                          <a:spcPts val="0"/>
                        </a:spcBef>
                        <a:spcAft>
                          <a:spcPts val="0"/>
                        </a:spcAft>
                        <a:buNone/>
                      </a:pPr>
                      <a:r>
                        <a:rPr lang="en" sz="1200"/>
                        <a:t>𝛄</a:t>
                      </a:r>
                      <a:endParaRPr sz="1200"/>
                    </a:p>
                  </a:txBody>
                  <a:tcPr marT="91425" marB="91425" marR="91425" marL="91425"/>
                </a:tc>
                <a:tc>
                  <a:txBody>
                    <a:bodyPr>
                      <a:noAutofit/>
                    </a:bodyPr>
                    <a:lstStyle/>
                    <a:p>
                      <a:pPr indent="0" lvl="0" marL="0">
                        <a:spcBef>
                          <a:spcPts val="0"/>
                        </a:spcBef>
                        <a:spcAft>
                          <a:spcPts val="0"/>
                        </a:spcAft>
                        <a:buNone/>
                      </a:pPr>
                      <a:r>
                        <a:rPr lang="en" sz="1200"/>
                        <a:t>1/3</a:t>
                      </a:r>
                      <a:endParaRPr sz="1200"/>
                    </a:p>
                  </a:txBody>
                  <a:tcPr marT="91425" marB="91425" marR="91425" marL="91425"/>
                </a:tc>
              </a:tr>
              <a:tr h="328225">
                <a:tc>
                  <a:txBody>
                    <a:bodyPr>
                      <a:noAutofit/>
                    </a:bodyPr>
                    <a:lstStyle/>
                    <a:p>
                      <a:pPr indent="0" lvl="0" marL="0" rtl="0">
                        <a:spcBef>
                          <a:spcPts val="0"/>
                        </a:spcBef>
                        <a:spcAft>
                          <a:spcPts val="0"/>
                        </a:spcAft>
                        <a:buNone/>
                      </a:pPr>
                      <a:r>
                        <a:rPr lang="en" sz="1200"/>
                        <a:t>Susceptible fraction</a:t>
                      </a:r>
                      <a:endParaRPr sz="1200"/>
                    </a:p>
                  </a:txBody>
                  <a:tcPr marT="91425" marB="91425" marR="91425" marL="91425"/>
                </a:tc>
                <a:tc>
                  <a:txBody>
                    <a:bodyPr>
                      <a:noAutofit/>
                    </a:bodyPr>
                    <a:lstStyle/>
                    <a:p>
                      <a:pPr indent="0" lvl="0" marL="0">
                        <a:spcBef>
                          <a:spcPts val="0"/>
                        </a:spcBef>
                        <a:spcAft>
                          <a:spcPts val="0"/>
                        </a:spcAft>
                        <a:buNone/>
                      </a:pPr>
                      <a:r>
                        <a:rPr lang="en" sz="1200"/>
                        <a:t>s(0) </a:t>
                      </a:r>
                      <a:endParaRPr sz="1200"/>
                    </a:p>
                  </a:txBody>
                  <a:tcPr marT="91425" marB="91425" marR="91425" marL="91425"/>
                </a:tc>
                <a:tc>
                  <a:txBody>
                    <a:bodyPr>
                      <a:noAutofit/>
                    </a:bodyPr>
                    <a:lstStyle/>
                    <a:p>
                      <a:pPr indent="0" lvl="0" marL="0">
                        <a:spcBef>
                          <a:spcPts val="0"/>
                        </a:spcBef>
                        <a:spcAft>
                          <a:spcPts val="0"/>
                        </a:spcAft>
                        <a:buNone/>
                      </a:pPr>
                      <a:r>
                        <a:rPr lang="en" sz="1200"/>
                        <a:t>1</a:t>
                      </a:r>
                      <a:endParaRPr sz="1200"/>
                    </a:p>
                  </a:txBody>
                  <a:tcPr marT="91425" marB="91425" marR="91425" marL="91425"/>
                </a:tc>
              </a:tr>
              <a:tr h="328225">
                <a:tc>
                  <a:txBody>
                    <a:bodyPr>
                      <a:noAutofit/>
                    </a:bodyPr>
                    <a:lstStyle/>
                    <a:p>
                      <a:pPr indent="0" lvl="0" marL="0" rtl="0">
                        <a:spcBef>
                          <a:spcPts val="0"/>
                        </a:spcBef>
                        <a:spcAft>
                          <a:spcPts val="0"/>
                        </a:spcAft>
                        <a:buNone/>
                      </a:pPr>
                      <a:r>
                        <a:rPr lang="en" sz="1200"/>
                        <a:t>Infected fraction</a:t>
                      </a:r>
                      <a:endParaRPr sz="1200"/>
                    </a:p>
                  </a:txBody>
                  <a:tcPr marT="91425" marB="91425" marR="91425" marL="91425"/>
                </a:tc>
                <a:tc>
                  <a:txBody>
                    <a:bodyPr>
                      <a:noAutofit/>
                    </a:bodyPr>
                    <a:lstStyle/>
                    <a:p>
                      <a:pPr indent="0" lvl="0" marL="0">
                        <a:spcBef>
                          <a:spcPts val="0"/>
                        </a:spcBef>
                        <a:spcAft>
                          <a:spcPts val="0"/>
                        </a:spcAft>
                        <a:buNone/>
                      </a:pPr>
                      <a:r>
                        <a:rPr lang="en" sz="1200"/>
                        <a:t>i(0)</a:t>
                      </a:r>
                      <a:endParaRPr sz="1200"/>
                    </a:p>
                  </a:txBody>
                  <a:tcPr marT="91425" marB="91425" marR="91425" marL="91425"/>
                </a:tc>
                <a:tc>
                  <a:txBody>
                    <a:bodyPr>
                      <a:noAutofit/>
                    </a:bodyPr>
                    <a:lstStyle/>
                    <a:p>
                      <a:pPr indent="0" lvl="0" marL="0">
                        <a:spcBef>
                          <a:spcPts val="0"/>
                        </a:spcBef>
                        <a:spcAft>
                          <a:spcPts val="0"/>
                        </a:spcAft>
                        <a:buNone/>
                      </a:pPr>
                      <a:r>
                        <a:rPr lang="en" sz="1200"/>
                        <a:t>1.27 x 10</a:t>
                      </a:r>
                      <a:r>
                        <a:rPr baseline="30000" lang="en" sz="1200"/>
                        <a:t>-6</a:t>
                      </a:r>
                      <a:endParaRPr baseline="30000" sz="1200"/>
                    </a:p>
                  </a:txBody>
                  <a:tcPr marT="91425" marB="91425" marR="91425" marL="91425"/>
                </a:tc>
              </a:tr>
              <a:tr h="328225">
                <a:tc>
                  <a:txBody>
                    <a:bodyPr>
                      <a:noAutofit/>
                    </a:bodyPr>
                    <a:lstStyle/>
                    <a:p>
                      <a:pPr indent="0" lvl="0" marL="0" rtl="0">
                        <a:spcBef>
                          <a:spcPts val="0"/>
                        </a:spcBef>
                        <a:spcAft>
                          <a:spcPts val="0"/>
                        </a:spcAft>
                        <a:buNone/>
                      </a:pPr>
                      <a:r>
                        <a:rPr lang="en" sz="1200"/>
                        <a:t>Recovered fraction</a:t>
                      </a:r>
                      <a:endParaRPr sz="1200"/>
                    </a:p>
                  </a:txBody>
                  <a:tcPr marT="91425" marB="91425" marR="91425" marL="91425"/>
                </a:tc>
                <a:tc>
                  <a:txBody>
                    <a:bodyPr>
                      <a:noAutofit/>
                    </a:bodyPr>
                    <a:lstStyle/>
                    <a:p>
                      <a:pPr indent="0" lvl="0" marL="0">
                        <a:spcBef>
                          <a:spcPts val="0"/>
                        </a:spcBef>
                        <a:spcAft>
                          <a:spcPts val="0"/>
                        </a:spcAft>
                        <a:buNone/>
                      </a:pPr>
                      <a:r>
                        <a:rPr lang="en" sz="1200"/>
                        <a:t>r(0)</a:t>
                      </a:r>
                      <a:endParaRPr sz="1200"/>
                    </a:p>
                  </a:txBody>
                  <a:tcPr marT="91425" marB="91425" marR="91425" marL="91425"/>
                </a:tc>
                <a:tc>
                  <a:txBody>
                    <a:bodyPr>
                      <a:noAutofit/>
                    </a:bodyPr>
                    <a:lstStyle/>
                    <a:p>
                      <a:pPr indent="0" lvl="0" marL="0">
                        <a:spcBef>
                          <a:spcPts val="0"/>
                        </a:spcBef>
                        <a:spcAft>
                          <a:spcPts val="0"/>
                        </a:spcAft>
                        <a:buNone/>
                      </a:pPr>
                      <a:r>
                        <a:rPr lang="en" sz="1200"/>
                        <a:t>0</a:t>
                      </a:r>
                      <a:endParaRPr sz="12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SIR Model and the Hong Kong Flu</a:t>
            </a:r>
            <a:endParaRPr/>
          </a:p>
          <a:p>
            <a:pPr indent="0" lvl="0" marL="0">
              <a:spcBef>
                <a:spcPts val="0"/>
              </a:spcBef>
              <a:spcAft>
                <a:spcPts val="0"/>
              </a:spcAft>
              <a:buNone/>
            </a:pPr>
            <a:r>
              <a:t/>
            </a:r>
            <a:endParaRPr/>
          </a:p>
        </p:txBody>
      </p:sp>
      <p:sp>
        <p:nvSpPr>
          <p:cNvPr id="196" name="Google Shape;196;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𝝙</a:t>
            </a:r>
            <a:r>
              <a:rPr lang="en" sz="1800"/>
              <a:t>s = - ½ s</a:t>
            </a:r>
            <a:r>
              <a:rPr baseline="-25000" lang="en" sz="1800"/>
              <a:t>t</a:t>
            </a:r>
            <a:r>
              <a:rPr lang="en" sz="1800"/>
              <a:t>i</a:t>
            </a:r>
            <a:r>
              <a:rPr baseline="-25000" lang="en" sz="1800"/>
              <a:t>t</a:t>
            </a:r>
            <a:endParaRPr baseline="-25000" sz="1800"/>
          </a:p>
          <a:p>
            <a:pPr indent="0" lvl="0" marL="0">
              <a:spcBef>
                <a:spcPts val="1600"/>
              </a:spcBef>
              <a:spcAft>
                <a:spcPts val="0"/>
              </a:spcAft>
              <a:buNone/>
            </a:pPr>
            <a:r>
              <a:rPr lang="en" sz="1800"/>
              <a:t>𝝙</a:t>
            </a:r>
            <a:r>
              <a:rPr lang="en" sz="1800"/>
              <a:t>i = ½</a:t>
            </a:r>
            <a:r>
              <a:rPr lang="en" sz="1800"/>
              <a:t> s</a:t>
            </a:r>
            <a:r>
              <a:rPr baseline="-25000" lang="en" sz="1800"/>
              <a:t>t</a:t>
            </a:r>
            <a:r>
              <a:rPr lang="en" sz="1800"/>
              <a:t>i</a:t>
            </a:r>
            <a:r>
              <a:rPr baseline="-25000" lang="en" sz="1800"/>
              <a:t>t</a:t>
            </a:r>
            <a:r>
              <a:rPr lang="en" sz="1800"/>
              <a:t> - ⅓ i</a:t>
            </a:r>
            <a:r>
              <a:rPr baseline="-25000" lang="en" sz="1800"/>
              <a:t>t</a:t>
            </a:r>
            <a:endParaRPr baseline="-25000" sz="1800"/>
          </a:p>
          <a:p>
            <a:pPr indent="0" lvl="0" marL="0">
              <a:spcBef>
                <a:spcPts val="1600"/>
              </a:spcBef>
              <a:spcAft>
                <a:spcPts val="0"/>
              </a:spcAft>
              <a:buNone/>
            </a:pPr>
            <a:r>
              <a:rPr lang="en" sz="1800"/>
              <a:t>𝝙r = ⅓ i</a:t>
            </a:r>
            <a:r>
              <a:rPr baseline="-25000" lang="en" sz="1800"/>
              <a:t>t</a:t>
            </a:r>
            <a:endParaRPr baseline="-25000" sz="1800"/>
          </a:p>
          <a:p>
            <a:pPr indent="0" lvl="0" marL="0">
              <a:spcBef>
                <a:spcPts val="1600"/>
              </a:spcBef>
              <a:spcAft>
                <a:spcPts val="16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𝝙time = 1</a:t>
            </a:r>
            <a:endParaRPr/>
          </a:p>
        </p:txBody>
      </p:sp>
      <p:sp>
        <p:nvSpPr>
          <p:cNvPr id="202" name="Google Shape;202;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t/>
            </a:r>
            <a:endParaRPr/>
          </a:p>
        </p:txBody>
      </p:sp>
      <p:pic>
        <p:nvPicPr>
          <p:cNvPr id="203" name="Google Shape;203;p24"/>
          <p:cNvPicPr preferRelativeResize="0"/>
          <p:nvPr/>
        </p:nvPicPr>
        <p:blipFill>
          <a:blip r:embed="rId3">
            <a:alphaModFix/>
          </a:blip>
          <a:stretch>
            <a:fillRect/>
          </a:stretch>
        </p:blipFill>
        <p:spPr>
          <a:xfrm>
            <a:off x="1843350" y="1315425"/>
            <a:ext cx="5457299" cy="3375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5"/>
          <p:cNvPicPr preferRelativeResize="0"/>
          <p:nvPr/>
        </p:nvPicPr>
        <p:blipFill>
          <a:blip r:embed="rId3">
            <a:alphaModFix/>
          </a:blip>
          <a:stretch>
            <a:fillRect/>
          </a:stretch>
        </p:blipFill>
        <p:spPr>
          <a:xfrm>
            <a:off x="1834515" y="1281925"/>
            <a:ext cx="5474969" cy="3388050"/>
          </a:xfrm>
          <a:prstGeom prst="rect">
            <a:avLst/>
          </a:prstGeom>
          <a:noFill/>
          <a:ln>
            <a:noFill/>
          </a:ln>
        </p:spPr>
      </p:pic>
      <p:sp>
        <p:nvSpPr>
          <p:cNvPr id="209" name="Google Shape;209;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𝝙time = 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26"/>
          <p:cNvPicPr preferRelativeResize="0"/>
          <p:nvPr/>
        </p:nvPicPr>
        <p:blipFill>
          <a:blip r:embed="rId3">
            <a:alphaModFix/>
          </a:blip>
          <a:stretch>
            <a:fillRect/>
          </a:stretch>
        </p:blipFill>
        <p:spPr>
          <a:xfrm>
            <a:off x="1741937" y="1270725"/>
            <a:ext cx="5529475" cy="3431926"/>
          </a:xfrm>
          <a:prstGeom prst="rect">
            <a:avLst/>
          </a:prstGeom>
          <a:noFill/>
          <a:ln>
            <a:noFill/>
          </a:ln>
        </p:spPr>
      </p:pic>
      <p:sp>
        <p:nvSpPr>
          <p:cNvPr id="215" name="Google Shape;21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𝝙time = 10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Deterministic SIR</a:t>
            </a:r>
            <a:r>
              <a:rPr lang="en"/>
              <a:t> Model - Result</a:t>
            </a:r>
            <a:endParaRPr/>
          </a:p>
        </p:txBody>
      </p:sp>
      <p:graphicFrame>
        <p:nvGraphicFramePr>
          <p:cNvPr id="221" name="Google Shape;221;p27"/>
          <p:cNvGraphicFramePr/>
          <p:nvPr/>
        </p:nvGraphicFramePr>
        <p:xfrm>
          <a:off x="1019600" y="2097550"/>
          <a:ext cx="3000000" cy="3000000"/>
        </p:xfrm>
        <a:graphic>
          <a:graphicData uri="http://schemas.openxmlformats.org/drawingml/2006/table">
            <a:tbl>
              <a:tblPr>
                <a:noFill/>
                <a:tableStyleId>{0DB5DB79-6B15-4095-94F0-D535D50F5873}</a:tableStyleId>
              </a:tblPr>
              <a:tblGrid>
                <a:gridCol w="1206500"/>
                <a:gridCol w="1206500"/>
                <a:gridCol w="1206500"/>
                <a:gridCol w="1206500"/>
                <a:gridCol w="1206500"/>
                <a:gridCol w="1206500"/>
              </a:tblGrid>
              <a:tr h="381000">
                <a:tc>
                  <a:txBody>
                    <a:bodyPr>
                      <a:noAutofit/>
                    </a:bodyPr>
                    <a:lstStyle/>
                    <a:p>
                      <a:pPr indent="0" lvl="0" marL="0" rtl="0" algn="ctr">
                        <a:spcBef>
                          <a:spcPts val="0"/>
                        </a:spcBef>
                        <a:spcAft>
                          <a:spcPts val="0"/>
                        </a:spcAft>
                        <a:buNone/>
                      </a:pPr>
                      <a:r>
                        <a:rPr b="1" lang="en"/>
                        <a:t>Timestep</a:t>
                      </a:r>
                      <a:endParaRPr b="1"/>
                    </a:p>
                  </a:txBody>
                  <a:tcPr marT="91425" marB="91425" marR="91425" marL="91425"/>
                </a:tc>
                <a:tc>
                  <a:txBody>
                    <a:bodyPr>
                      <a:noAutofit/>
                    </a:bodyPr>
                    <a:lstStyle/>
                    <a:p>
                      <a:pPr indent="0" lvl="0" marL="0" rtl="0" algn="ctr">
                        <a:spcBef>
                          <a:spcPts val="0"/>
                        </a:spcBef>
                        <a:spcAft>
                          <a:spcPts val="0"/>
                        </a:spcAft>
                        <a:buNone/>
                      </a:pPr>
                      <a:r>
                        <a:rPr b="1" lang="en"/>
                        <a:t>Susceptible fraction at equilibrium</a:t>
                      </a:r>
                      <a:endParaRPr b="1"/>
                    </a:p>
                  </a:txBody>
                  <a:tcPr marT="91425" marB="91425" marR="91425" marL="91425"/>
                </a:tc>
                <a:tc>
                  <a:txBody>
                    <a:bodyPr>
                      <a:noAutofit/>
                    </a:bodyPr>
                    <a:lstStyle/>
                    <a:p>
                      <a:pPr indent="0" lvl="0" marL="0" rtl="0" algn="ctr">
                        <a:spcBef>
                          <a:spcPts val="0"/>
                        </a:spcBef>
                        <a:spcAft>
                          <a:spcPts val="0"/>
                        </a:spcAft>
                        <a:buNone/>
                      </a:pPr>
                      <a:r>
                        <a:rPr b="1" lang="en"/>
                        <a:t>Infected fr</a:t>
                      </a:r>
                      <a:r>
                        <a:rPr b="1" lang="en"/>
                        <a:t>action at equilibrium</a:t>
                      </a:r>
                      <a:endParaRPr b="1"/>
                    </a:p>
                  </a:txBody>
                  <a:tcPr marT="91425" marB="91425" marR="91425" marL="91425"/>
                </a:tc>
                <a:tc>
                  <a:txBody>
                    <a:bodyPr>
                      <a:noAutofit/>
                    </a:bodyPr>
                    <a:lstStyle/>
                    <a:p>
                      <a:pPr indent="0" lvl="0" marL="0" rtl="0" algn="ctr">
                        <a:spcBef>
                          <a:spcPts val="0"/>
                        </a:spcBef>
                        <a:spcAft>
                          <a:spcPts val="0"/>
                        </a:spcAft>
                        <a:buNone/>
                      </a:pPr>
                      <a:r>
                        <a:rPr b="1" lang="en"/>
                        <a:t>Recovered </a:t>
                      </a:r>
                      <a:r>
                        <a:rPr b="1" lang="en"/>
                        <a:t>fraction at equilibrium</a:t>
                      </a:r>
                      <a:endParaRPr b="1"/>
                    </a:p>
                  </a:txBody>
                  <a:tcPr marT="91425" marB="91425" marR="91425" marL="91425"/>
                </a:tc>
                <a:tc>
                  <a:txBody>
                    <a:bodyPr>
                      <a:noAutofit/>
                    </a:bodyPr>
                    <a:lstStyle/>
                    <a:p>
                      <a:pPr indent="0" lvl="0" marL="0" rtl="0" algn="l">
                        <a:spcBef>
                          <a:spcPts val="0"/>
                        </a:spcBef>
                        <a:spcAft>
                          <a:spcPts val="0"/>
                        </a:spcAft>
                        <a:buNone/>
                      </a:pPr>
                      <a:r>
                        <a:rPr b="1" lang="en"/>
                        <a:t> Max number of infected pop on day</a:t>
                      </a:r>
                      <a:endParaRPr b="1"/>
                    </a:p>
                  </a:txBody>
                  <a:tcPr marT="91425" marB="91425" marR="91425" marL="91425"/>
                </a:tc>
                <a:tc>
                  <a:txBody>
                    <a:bodyPr>
                      <a:noAutofit/>
                    </a:bodyPr>
                    <a:lstStyle/>
                    <a:p>
                      <a:pPr indent="0" lvl="0" marL="0" rtl="0" algn="l">
                        <a:spcBef>
                          <a:spcPts val="0"/>
                        </a:spcBef>
                        <a:spcAft>
                          <a:spcPts val="0"/>
                        </a:spcAft>
                        <a:buNone/>
                      </a:pPr>
                      <a:r>
                        <a:rPr b="1" lang="en"/>
                        <a:t>T at which I=0</a:t>
                      </a:r>
                      <a:endParaRPr b="1"/>
                    </a:p>
                  </a:txBody>
                  <a:tcPr marT="91425" marB="91425" marR="91425" marL="91425"/>
                </a:tc>
              </a:tr>
              <a:tr h="381000">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0.6</a:t>
                      </a:r>
                      <a:endParaRPr/>
                    </a:p>
                  </a:txBody>
                  <a:tcPr marT="91425" marB="91425" marR="91425" marL="91425"/>
                </a:tc>
                <a:tc>
                  <a:txBody>
                    <a:bodyPr>
                      <a:noAutofit/>
                    </a:bodyPr>
                    <a:lstStyle/>
                    <a:p>
                      <a:pPr indent="0" lvl="0" marL="0" rtl="0" algn="ctr">
                        <a:spcBef>
                          <a:spcPts val="0"/>
                        </a:spcBef>
                        <a:spcAft>
                          <a:spcPts val="0"/>
                        </a:spcAft>
                        <a:buNone/>
                      </a:pPr>
                      <a:r>
                        <a:rPr lang="en"/>
                        <a:t>0</a:t>
                      </a:r>
                      <a:endParaRPr/>
                    </a:p>
                  </a:txBody>
                  <a:tcPr marT="91425" marB="91425" marR="91425" marL="91425"/>
                </a:tc>
                <a:tc>
                  <a:txBody>
                    <a:bodyPr>
                      <a:noAutofit/>
                    </a:bodyPr>
                    <a:lstStyle/>
                    <a:p>
                      <a:pPr indent="0" lvl="0" marL="0" rtl="0" algn="ctr">
                        <a:spcBef>
                          <a:spcPts val="0"/>
                        </a:spcBef>
                        <a:spcAft>
                          <a:spcPts val="0"/>
                        </a:spcAft>
                        <a:buNone/>
                      </a:pPr>
                      <a:r>
                        <a:rPr lang="en"/>
                        <a:t>0.4</a:t>
                      </a:r>
                      <a:endParaRPr/>
                    </a:p>
                  </a:txBody>
                  <a:tcPr marT="91425" marB="91425" marR="91425" marL="91425"/>
                </a:tc>
                <a:tc>
                  <a:txBody>
                    <a:bodyPr>
                      <a:noAutofit/>
                    </a:bodyPr>
                    <a:lstStyle/>
                    <a:p>
                      <a:pPr indent="0" lvl="0" marL="0" rtl="0" algn="ctr">
                        <a:spcBef>
                          <a:spcPts val="0"/>
                        </a:spcBef>
                        <a:spcAft>
                          <a:spcPts val="0"/>
                        </a:spcAft>
                        <a:buNone/>
                      </a:pPr>
                      <a:r>
                        <a:rPr lang="en"/>
                        <a:t>80 </a:t>
                      </a:r>
                      <a:endParaRPr/>
                    </a:p>
                  </a:txBody>
                  <a:tcPr marT="91425" marB="91425" marR="91425" marL="91425"/>
                </a:tc>
                <a:tc>
                  <a:txBody>
                    <a:bodyPr>
                      <a:noAutofit/>
                    </a:bodyPr>
                    <a:lstStyle/>
                    <a:p>
                      <a:pPr indent="0" lvl="0" marL="0" rtl="0" algn="ctr">
                        <a:spcBef>
                          <a:spcPts val="0"/>
                        </a:spcBef>
                        <a:spcAft>
                          <a:spcPts val="0"/>
                        </a:spcAft>
                        <a:buNone/>
                      </a:pPr>
                      <a:r>
                        <a:rPr lang="en"/>
                        <a:t>100</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0.3</a:t>
                      </a:r>
                      <a:endParaRPr/>
                    </a:p>
                  </a:txBody>
                  <a:tcPr marT="91425" marB="91425" marR="91425" marL="91425"/>
                </a:tc>
                <a:tc>
                  <a:txBody>
                    <a:bodyPr>
                      <a:noAutofit/>
                    </a:bodyPr>
                    <a:lstStyle/>
                    <a:p>
                      <a:pPr indent="0" lvl="0" marL="0" rtl="0" algn="ctr">
                        <a:spcBef>
                          <a:spcPts val="0"/>
                        </a:spcBef>
                        <a:spcAft>
                          <a:spcPts val="0"/>
                        </a:spcAft>
                        <a:buNone/>
                      </a:pPr>
                      <a:r>
                        <a:rPr lang="en"/>
                        <a:t>0</a:t>
                      </a:r>
                      <a:endParaRPr/>
                    </a:p>
                  </a:txBody>
                  <a:tcPr marT="91425" marB="91425" marR="91425" marL="91425"/>
                </a:tc>
                <a:tc>
                  <a:txBody>
                    <a:bodyPr>
                      <a:noAutofit/>
                    </a:bodyPr>
                    <a:lstStyle/>
                    <a:p>
                      <a:pPr indent="0" lvl="0" marL="0" rtl="0" algn="ctr">
                        <a:spcBef>
                          <a:spcPts val="0"/>
                        </a:spcBef>
                        <a:spcAft>
                          <a:spcPts val="0"/>
                        </a:spcAft>
                        <a:buNone/>
                      </a:pPr>
                      <a:r>
                        <a:rPr lang="en"/>
                        <a:t>0.7</a:t>
                      </a:r>
                      <a:endParaRPr/>
                    </a:p>
                  </a:txBody>
                  <a:tcPr marT="91425" marB="91425" marR="91425" marL="91425"/>
                </a:tc>
                <a:tc>
                  <a:txBody>
                    <a:bodyPr>
                      <a:noAutofit/>
                    </a:bodyPr>
                    <a:lstStyle/>
                    <a:p>
                      <a:pPr indent="0" lvl="0" marL="0" rtl="0" algn="ctr">
                        <a:spcBef>
                          <a:spcPts val="0"/>
                        </a:spcBef>
                        <a:spcAft>
                          <a:spcPts val="0"/>
                        </a:spcAft>
                        <a:buNone/>
                      </a:pPr>
                      <a:r>
                        <a:rPr lang="en"/>
                        <a:t>100</a:t>
                      </a:r>
                      <a:endParaRPr/>
                    </a:p>
                  </a:txBody>
                  <a:tcPr marT="91425" marB="91425" marR="91425" marL="91425"/>
                </a:tc>
                <a:tc>
                  <a:txBody>
                    <a:bodyPr>
                      <a:noAutofit/>
                    </a:bodyPr>
                    <a:lstStyle/>
                    <a:p>
                      <a:pPr indent="0" lvl="0" marL="0" rtl="0" algn="ctr">
                        <a:spcBef>
                          <a:spcPts val="0"/>
                        </a:spcBef>
                        <a:spcAft>
                          <a:spcPts val="0"/>
                        </a:spcAft>
                        <a:buNone/>
                      </a:pPr>
                      <a:r>
                        <a:rPr lang="en"/>
                        <a:t>115</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1246950" y="1301150"/>
            <a:ext cx="6650100" cy="2539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Stochastic SIR Model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Variables used</a:t>
            </a:r>
            <a:endParaRPr/>
          </a:p>
        </p:txBody>
      </p:sp>
      <p:graphicFrame>
        <p:nvGraphicFramePr>
          <p:cNvPr id="232" name="Google Shape;232;p29"/>
          <p:cNvGraphicFramePr/>
          <p:nvPr/>
        </p:nvGraphicFramePr>
        <p:xfrm>
          <a:off x="2479750" y="1972950"/>
          <a:ext cx="3000000" cy="3000000"/>
        </p:xfrm>
        <a:graphic>
          <a:graphicData uri="http://schemas.openxmlformats.org/drawingml/2006/table">
            <a:tbl>
              <a:tblPr>
                <a:noFill/>
                <a:tableStyleId>{0DB5DB79-6B15-4095-94F0-D535D50F5873}</a:tableStyleId>
              </a:tblPr>
              <a:tblGrid>
                <a:gridCol w="2270000"/>
                <a:gridCol w="2270000"/>
              </a:tblGrid>
              <a:tr h="381000">
                <a:tc>
                  <a:txBody>
                    <a:bodyPr>
                      <a:noAutofit/>
                    </a:bodyPr>
                    <a:lstStyle/>
                    <a:p>
                      <a:pPr indent="0" lvl="0" marL="0">
                        <a:spcBef>
                          <a:spcPts val="0"/>
                        </a:spcBef>
                        <a:spcAft>
                          <a:spcPts val="0"/>
                        </a:spcAft>
                        <a:buNone/>
                      </a:pPr>
                      <a:r>
                        <a:rPr lang="en"/>
                        <a:t>S(0)</a:t>
                      </a:r>
                      <a:endParaRPr/>
                    </a:p>
                  </a:txBody>
                  <a:tcPr marT="91425" marB="91425" marR="91425" marL="91425"/>
                </a:tc>
                <a:tc>
                  <a:txBody>
                    <a:bodyPr>
                      <a:noAutofit/>
                    </a:bodyPr>
                    <a:lstStyle/>
                    <a:p>
                      <a:pPr indent="0" lvl="0" marL="0">
                        <a:spcBef>
                          <a:spcPts val="0"/>
                        </a:spcBef>
                        <a:spcAft>
                          <a:spcPts val="0"/>
                        </a:spcAft>
                        <a:buNone/>
                      </a:pPr>
                      <a:r>
                        <a:rPr lang="en"/>
                        <a:t>500</a:t>
                      </a:r>
                      <a:endParaRPr/>
                    </a:p>
                  </a:txBody>
                  <a:tcPr marT="91425" marB="91425" marR="91425" marL="91425"/>
                </a:tc>
              </a:tr>
              <a:tr h="381000">
                <a:tc>
                  <a:txBody>
                    <a:bodyPr>
                      <a:noAutofit/>
                    </a:bodyPr>
                    <a:lstStyle/>
                    <a:p>
                      <a:pPr indent="0" lvl="0" marL="0">
                        <a:spcBef>
                          <a:spcPts val="0"/>
                        </a:spcBef>
                        <a:spcAft>
                          <a:spcPts val="0"/>
                        </a:spcAft>
                        <a:buNone/>
                      </a:pPr>
                      <a:r>
                        <a:rPr lang="en"/>
                        <a:t>I(0)</a:t>
                      </a:r>
                      <a:endParaRPr/>
                    </a:p>
                  </a:txBody>
                  <a:tcPr marT="91425" marB="91425" marR="91425" marL="91425"/>
                </a:tc>
                <a:tc>
                  <a:txBody>
                    <a:bodyPr>
                      <a:noAutofit/>
                    </a:bodyPr>
                    <a:lstStyle/>
                    <a:p>
                      <a:pPr indent="0" lvl="0" marL="0">
                        <a:spcBef>
                          <a:spcPts val="0"/>
                        </a:spcBef>
                        <a:spcAft>
                          <a:spcPts val="0"/>
                        </a:spcAft>
                        <a:buNone/>
                      </a:pPr>
                      <a:r>
                        <a:rPr lang="en"/>
                        <a:t>10</a:t>
                      </a:r>
                      <a:endParaRPr/>
                    </a:p>
                  </a:txBody>
                  <a:tcPr marT="91425" marB="91425" marR="91425" marL="91425"/>
                </a:tc>
              </a:tr>
              <a:tr h="381000">
                <a:tc>
                  <a:txBody>
                    <a:bodyPr>
                      <a:noAutofit/>
                    </a:bodyPr>
                    <a:lstStyle/>
                    <a:p>
                      <a:pPr indent="0" lvl="0" marL="0">
                        <a:spcBef>
                          <a:spcPts val="0"/>
                        </a:spcBef>
                        <a:spcAft>
                          <a:spcPts val="0"/>
                        </a:spcAft>
                        <a:buNone/>
                      </a:pPr>
                      <a:r>
                        <a:rPr lang="en"/>
                        <a:t>R(0)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r>
              <a:tr h="381000">
                <a:tc>
                  <a:txBody>
                    <a:bodyPr>
                      <a:noAutofit/>
                    </a:bodyPr>
                    <a:lstStyle/>
                    <a:p>
                      <a:pPr indent="0" lvl="0" marL="0">
                        <a:spcBef>
                          <a:spcPts val="0"/>
                        </a:spcBef>
                        <a:spcAft>
                          <a:spcPts val="0"/>
                        </a:spcAft>
                        <a:buNone/>
                      </a:pPr>
                      <a:r>
                        <a:rPr b="1" lang="en"/>
                        <a:t>Infection </a:t>
                      </a:r>
                      <a:r>
                        <a:rPr b="1" lang="en"/>
                        <a:t>probability</a:t>
                      </a:r>
                      <a:endParaRPr b="1"/>
                    </a:p>
                  </a:txBody>
                  <a:tcPr marT="91425" marB="91425" marR="91425" marL="91425"/>
                </a:tc>
                <a:tc>
                  <a:txBody>
                    <a:bodyPr>
                      <a:noAutofit/>
                    </a:bodyPr>
                    <a:lstStyle/>
                    <a:p>
                      <a:pPr indent="0" lvl="0" marL="0">
                        <a:spcBef>
                          <a:spcPts val="0"/>
                        </a:spcBef>
                        <a:spcAft>
                          <a:spcPts val="0"/>
                        </a:spcAft>
                        <a:buNone/>
                      </a:pPr>
                      <a:r>
                        <a:rPr b="1" lang="en"/>
                        <a:t>0.2</a:t>
                      </a:r>
                      <a:endParaRPr b="1"/>
                    </a:p>
                  </a:txBody>
                  <a:tcPr marT="91425" marB="91425" marR="91425" marL="91425"/>
                </a:tc>
              </a:tr>
              <a:tr h="381000">
                <a:tc>
                  <a:txBody>
                    <a:bodyPr>
                      <a:noAutofit/>
                    </a:bodyPr>
                    <a:lstStyle/>
                    <a:p>
                      <a:pPr indent="0" lvl="0" marL="0">
                        <a:spcBef>
                          <a:spcPts val="0"/>
                        </a:spcBef>
                        <a:spcAft>
                          <a:spcPts val="0"/>
                        </a:spcAft>
                        <a:buNone/>
                      </a:pPr>
                      <a:r>
                        <a:rPr lang="en"/>
                        <a:t>Activity rate</a:t>
                      </a:r>
                      <a:endParaRPr/>
                    </a:p>
                  </a:txBody>
                  <a:tcPr marT="91425" marB="91425" marR="91425" marL="91425"/>
                </a:tc>
                <a:tc>
                  <a:txBody>
                    <a:bodyPr>
                      <a:noAutofit/>
                    </a:bodyPr>
                    <a:lstStyle/>
                    <a:p>
                      <a:pPr indent="0" lvl="0" marL="0">
                        <a:spcBef>
                          <a:spcPts val="0"/>
                        </a:spcBef>
                        <a:spcAft>
                          <a:spcPts val="0"/>
                        </a:spcAft>
                        <a:buNone/>
                      </a:pPr>
                      <a:r>
                        <a:rPr lang="en"/>
                        <a:t>0.2</a:t>
                      </a:r>
                      <a:endParaRPr/>
                    </a:p>
                  </a:txBody>
                  <a:tcPr marT="91425" marB="91425" marR="91425" marL="91425"/>
                </a:tc>
              </a:tr>
              <a:tr h="381000">
                <a:tc>
                  <a:txBody>
                    <a:bodyPr>
                      <a:noAutofit/>
                    </a:bodyPr>
                    <a:lstStyle/>
                    <a:p>
                      <a:pPr indent="0" lvl="0" marL="0">
                        <a:spcBef>
                          <a:spcPts val="0"/>
                        </a:spcBef>
                        <a:spcAft>
                          <a:spcPts val="0"/>
                        </a:spcAft>
                        <a:buNone/>
                      </a:pPr>
                      <a:r>
                        <a:rPr lang="en"/>
                        <a:t>Recovery rate</a:t>
                      </a:r>
                      <a:endParaRPr/>
                    </a:p>
                  </a:txBody>
                  <a:tcPr marT="91425" marB="91425" marR="91425" marL="91425"/>
                </a:tc>
                <a:tc>
                  <a:txBody>
                    <a:bodyPr>
                      <a:noAutofit/>
                    </a:bodyPr>
                    <a:lstStyle/>
                    <a:p>
                      <a:pPr indent="0" lvl="0" marL="0">
                        <a:spcBef>
                          <a:spcPts val="0"/>
                        </a:spcBef>
                        <a:spcAft>
                          <a:spcPts val="0"/>
                        </a:spcAft>
                        <a:buNone/>
                      </a:pPr>
                      <a:r>
                        <a:rPr lang="en"/>
                        <a:t>0.02</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Interactions among the population</a:t>
            </a:r>
            <a:endParaRPr/>
          </a:p>
        </p:txBody>
      </p:sp>
      <p:sp>
        <p:nvSpPr>
          <p:cNvPr id="238" name="Google Shape;238;p30"/>
          <p:cNvSpPr txBox="1"/>
          <p:nvPr/>
        </p:nvSpPr>
        <p:spPr>
          <a:xfrm>
            <a:off x="968675" y="4458600"/>
            <a:ext cx="7334700" cy="85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39" name="Google Shape;239;p30" title="interactions.mp4">
            <a:hlinkClick r:id="rId4"/>
          </p:cNvPr>
          <p:cNvPicPr preferRelativeResize="0"/>
          <p:nvPr/>
        </p:nvPicPr>
        <p:blipFill>
          <a:blip r:embed="rId5">
            <a:alphaModFix/>
          </a:blip>
          <a:stretch>
            <a:fillRect/>
          </a:stretch>
        </p:blipFill>
        <p:spPr>
          <a:xfrm>
            <a:off x="2461088" y="1587225"/>
            <a:ext cx="4349875" cy="326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Spread of disease</a:t>
            </a:r>
            <a:endParaRPr/>
          </a:p>
        </p:txBody>
      </p:sp>
      <p:pic>
        <p:nvPicPr>
          <p:cNvPr id="245" name="Google Shape;245;p31" title="SIR_stoch_video.mov">
            <a:hlinkClick r:id="rId4"/>
          </p:cNvPr>
          <p:cNvPicPr preferRelativeResize="0"/>
          <p:nvPr/>
        </p:nvPicPr>
        <p:blipFill>
          <a:blip r:embed="rId5">
            <a:alphaModFix/>
          </a:blip>
          <a:stretch>
            <a:fillRect/>
          </a:stretch>
        </p:blipFill>
        <p:spPr>
          <a:xfrm>
            <a:off x="2546333" y="1513350"/>
            <a:ext cx="4051333" cy="303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Overview</a:t>
            </a:r>
            <a:endParaRPr/>
          </a:p>
        </p:txBody>
      </p:sp>
      <p:sp>
        <p:nvSpPr>
          <p:cNvPr id="135" name="Google Shape;135;p14"/>
          <p:cNvSpPr txBox="1"/>
          <p:nvPr>
            <p:ph idx="1" type="body"/>
          </p:nvPr>
        </p:nvSpPr>
        <p:spPr>
          <a:xfrm>
            <a:off x="819150" y="1470775"/>
            <a:ext cx="7505700" cy="2967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Background</a:t>
            </a:r>
            <a:endParaRPr sz="1800"/>
          </a:p>
          <a:p>
            <a:pPr indent="-342900" lvl="0" marL="457200" rtl="0">
              <a:spcBef>
                <a:spcPts val="0"/>
              </a:spcBef>
              <a:spcAft>
                <a:spcPts val="0"/>
              </a:spcAft>
              <a:buSzPts val="1800"/>
              <a:buChar char="●"/>
            </a:pPr>
            <a:r>
              <a:rPr lang="en" sz="1800"/>
              <a:t>SIR Model</a:t>
            </a:r>
            <a:endParaRPr sz="1800"/>
          </a:p>
          <a:p>
            <a:pPr indent="-342900" lvl="0" marL="457200" rtl="0">
              <a:spcBef>
                <a:spcPts val="0"/>
              </a:spcBef>
              <a:spcAft>
                <a:spcPts val="0"/>
              </a:spcAft>
              <a:buSzPts val="1800"/>
              <a:buChar char="●"/>
            </a:pPr>
            <a:r>
              <a:rPr lang="en" sz="1800"/>
              <a:t>SIR Model and the Hong Kong Flu (Deterministic)</a:t>
            </a:r>
            <a:endParaRPr sz="1800"/>
          </a:p>
          <a:p>
            <a:pPr indent="-342900" lvl="0" marL="457200" rtl="0">
              <a:spcBef>
                <a:spcPts val="0"/>
              </a:spcBef>
              <a:spcAft>
                <a:spcPts val="0"/>
              </a:spcAft>
              <a:buSzPts val="1800"/>
              <a:buChar char="●"/>
            </a:pPr>
            <a:r>
              <a:rPr lang="en" sz="1800"/>
              <a:t>Stochastic SIR Model</a:t>
            </a:r>
            <a:endParaRPr sz="1800"/>
          </a:p>
          <a:p>
            <a:pPr indent="-342900" lvl="0" marL="457200" rtl="0">
              <a:spcBef>
                <a:spcPts val="0"/>
              </a:spcBef>
              <a:spcAft>
                <a:spcPts val="0"/>
              </a:spcAft>
              <a:buSzPts val="1800"/>
              <a:buChar char="●"/>
            </a:pPr>
            <a:r>
              <a:rPr lang="en" sz="1800"/>
              <a:t>Anylogic Simulation:</a:t>
            </a:r>
            <a:br>
              <a:rPr lang="en" sz="1800"/>
            </a:br>
            <a:r>
              <a:rPr lang="en" sz="1800"/>
              <a:t>i) Random based</a:t>
            </a:r>
            <a:br>
              <a:rPr lang="en" sz="1800"/>
            </a:br>
            <a:r>
              <a:rPr lang="en" sz="1800"/>
              <a:t>ii) Distance based </a:t>
            </a:r>
            <a:endParaRPr sz="1800"/>
          </a:p>
          <a:p>
            <a:pPr indent="-342900" lvl="0" marL="457200" rtl="0">
              <a:spcBef>
                <a:spcPts val="0"/>
              </a:spcBef>
              <a:spcAft>
                <a:spcPts val="0"/>
              </a:spcAft>
              <a:buSzPts val="1800"/>
              <a:buChar char="●"/>
            </a:pPr>
            <a:r>
              <a:rPr lang="en" sz="1800"/>
              <a:t>Future work</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Spreading the virus..</a:t>
            </a:r>
            <a:endParaRPr/>
          </a:p>
        </p:txBody>
      </p:sp>
      <p:pic>
        <p:nvPicPr>
          <p:cNvPr id="251" name="Google Shape;251;p32"/>
          <p:cNvPicPr preferRelativeResize="0"/>
          <p:nvPr/>
        </p:nvPicPr>
        <p:blipFill>
          <a:blip r:embed="rId3">
            <a:alphaModFix/>
          </a:blip>
          <a:stretch>
            <a:fillRect/>
          </a:stretch>
        </p:blipFill>
        <p:spPr>
          <a:xfrm>
            <a:off x="1125175" y="1499150"/>
            <a:ext cx="2108250" cy="1593274"/>
          </a:xfrm>
          <a:prstGeom prst="rect">
            <a:avLst/>
          </a:prstGeom>
          <a:noFill/>
          <a:ln>
            <a:noFill/>
          </a:ln>
        </p:spPr>
      </p:pic>
      <p:pic>
        <p:nvPicPr>
          <p:cNvPr id="252" name="Google Shape;252;p32"/>
          <p:cNvPicPr preferRelativeResize="0"/>
          <p:nvPr/>
        </p:nvPicPr>
        <p:blipFill>
          <a:blip r:embed="rId4">
            <a:alphaModFix/>
          </a:blip>
          <a:stretch>
            <a:fillRect/>
          </a:stretch>
        </p:blipFill>
        <p:spPr>
          <a:xfrm>
            <a:off x="3358536" y="1440557"/>
            <a:ext cx="2108251" cy="1710468"/>
          </a:xfrm>
          <a:prstGeom prst="rect">
            <a:avLst/>
          </a:prstGeom>
          <a:noFill/>
          <a:ln>
            <a:noFill/>
          </a:ln>
        </p:spPr>
      </p:pic>
      <p:pic>
        <p:nvPicPr>
          <p:cNvPr id="253" name="Google Shape;253;p32"/>
          <p:cNvPicPr preferRelativeResize="0"/>
          <p:nvPr/>
        </p:nvPicPr>
        <p:blipFill>
          <a:blip r:embed="rId5">
            <a:alphaModFix/>
          </a:blip>
          <a:stretch>
            <a:fillRect/>
          </a:stretch>
        </p:blipFill>
        <p:spPr>
          <a:xfrm>
            <a:off x="5582703" y="1375050"/>
            <a:ext cx="2261721" cy="1710476"/>
          </a:xfrm>
          <a:prstGeom prst="rect">
            <a:avLst/>
          </a:prstGeom>
          <a:noFill/>
          <a:ln>
            <a:noFill/>
          </a:ln>
        </p:spPr>
      </p:pic>
      <p:pic>
        <p:nvPicPr>
          <p:cNvPr id="254" name="Google Shape;254;p32"/>
          <p:cNvPicPr preferRelativeResize="0"/>
          <p:nvPr/>
        </p:nvPicPr>
        <p:blipFill>
          <a:blip r:embed="rId6">
            <a:alphaModFix/>
          </a:blip>
          <a:stretch>
            <a:fillRect/>
          </a:stretch>
        </p:blipFill>
        <p:spPr>
          <a:xfrm>
            <a:off x="1260524" y="3151024"/>
            <a:ext cx="1896700" cy="1667788"/>
          </a:xfrm>
          <a:prstGeom prst="rect">
            <a:avLst/>
          </a:prstGeom>
          <a:noFill/>
          <a:ln>
            <a:noFill/>
          </a:ln>
        </p:spPr>
      </p:pic>
      <p:pic>
        <p:nvPicPr>
          <p:cNvPr id="255" name="Google Shape;255;p32"/>
          <p:cNvPicPr preferRelativeResize="0"/>
          <p:nvPr/>
        </p:nvPicPr>
        <p:blipFill>
          <a:blip r:embed="rId7">
            <a:alphaModFix/>
          </a:blip>
          <a:stretch>
            <a:fillRect/>
          </a:stretch>
        </p:blipFill>
        <p:spPr>
          <a:xfrm>
            <a:off x="3538225" y="3141000"/>
            <a:ext cx="1793587" cy="1610725"/>
          </a:xfrm>
          <a:prstGeom prst="rect">
            <a:avLst/>
          </a:prstGeom>
          <a:noFill/>
          <a:ln>
            <a:noFill/>
          </a:ln>
        </p:spPr>
      </p:pic>
      <p:pic>
        <p:nvPicPr>
          <p:cNvPr id="256" name="Google Shape;256;p32"/>
          <p:cNvPicPr preferRelativeResize="0"/>
          <p:nvPr/>
        </p:nvPicPr>
        <p:blipFill>
          <a:blip r:embed="rId8">
            <a:alphaModFix/>
          </a:blip>
          <a:stretch>
            <a:fillRect/>
          </a:stretch>
        </p:blipFill>
        <p:spPr>
          <a:xfrm>
            <a:off x="5820500" y="3041276"/>
            <a:ext cx="1896700" cy="17256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finally</a:t>
            </a:r>
            <a:endParaRPr/>
          </a:p>
        </p:txBody>
      </p:sp>
      <p:pic>
        <p:nvPicPr>
          <p:cNvPr id="262" name="Google Shape;262;p33"/>
          <p:cNvPicPr preferRelativeResize="0"/>
          <p:nvPr/>
        </p:nvPicPr>
        <p:blipFill>
          <a:blip r:embed="rId3">
            <a:alphaModFix/>
          </a:blip>
          <a:stretch>
            <a:fillRect/>
          </a:stretch>
        </p:blipFill>
        <p:spPr>
          <a:xfrm>
            <a:off x="2677407" y="1380482"/>
            <a:ext cx="3449901" cy="301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10080"/>
          <a:stretch/>
        </p:blipFill>
        <p:spPr>
          <a:xfrm>
            <a:off x="633600" y="831151"/>
            <a:ext cx="3462074" cy="1928850"/>
          </a:xfrm>
          <a:prstGeom prst="rect">
            <a:avLst/>
          </a:prstGeom>
          <a:noFill/>
          <a:ln>
            <a:noFill/>
          </a:ln>
        </p:spPr>
      </p:pic>
      <p:pic>
        <p:nvPicPr>
          <p:cNvPr id="268" name="Google Shape;268;p34"/>
          <p:cNvPicPr preferRelativeResize="0"/>
          <p:nvPr/>
        </p:nvPicPr>
        <p:blipFill rotWithShape="1">
          <a:blip r:embed="rId4">
            <a:alphaModFix/>
          </a:blip>
          <a:srcRect b="0" l="0" r="0" t="10482"/>
          <a:stretch/>
        </p:blipFill>
        <p:spPr>
          <a:xfrm>
            <a:off x="4392225" y="2683800"/>
            <a:ext cx="3477552" cy="1928850"/>
          </a:xfrm>
          <a:prstGeom prst="rect">
            <a:avLst/>
          </a:prstGeom>
          <a:noFill/>
          <a:ln>
            <a:noFill/>
          </a:ln>
        </p:spPr>
      </p:pic>
      <p:pic>
        <p:nvPicPr>
          <p:cNvPr id="269" name="Google Shape;269;p34"/>
          <p:cNvPicPr preferRelativeResize="0"/>
          <p:nvPr/>
        </p:nvPicPr>
        <p:blipFill rotWithShape="1">
          <a:blip r:embed="rId5">
            <a:alphaModFix/>
          </a:blip>
          <a:srcRect b="0" l="0" r="0" t="11496"/>
          <a:stretch/>
        </p:blipFill>
        <p:spPr>
          <a:xfrm>
            <a:off x="4392225" y="898325"/>
            <a:ext cx="3462074" cy="1898463"/>
          </a:xfrm>
          <a:prstGeom prst="rect">
            <a:avLst/>
          </a:prstGeom>
          <a:noFill/>
          <a:ln>
            <a:noFill/>
          </a:ln>
        </p:spPr>
      </p:pic>
      <p:pic>
        <p:nvPicPr>
          <p:cNvPr id="270" name="Google Shape;270;p34"/>
          <p:cNvPicPr preferRelativeResize="0"/>
          <p:nvPr/>
        </p:nvPicPr>
        <p:blipFill rotWithShape="1">
          <a:blip r:embed="rId6">
            <a:alphaModFix/>
          </a:blip>
          <a:srcRect b="0" l="0" r="0" t="10498"/>
          <a:stretch/>
        </p:blipFill>
        <p:spPr>
          <a:xfrm>
            <a:off x="633600" y="2691950"/>
            <a:ext cx="3462075" cy="1920262"/>
          </a:xfrm>
          <a:prstGeom prst="rect">
            <a:avLst/>
          </a:prstGeom>
          <a:noFill/>
          <a:ln>
            <a:noFill/>
          </a:ln>
        </p:spPr>
      </p:pic>
      <p:sp>
        <p:nvSpPr>
          <p:cNvPr id="271" name="Google Shape;271;p34"/>
          <p:cNvSpPr txBox="1"/>
          <p:nvPr/>
        </p:nvSpPr>
        <p:spPr>
          <a:xfrm>
            <a:off x="2957925" y="323175"/>
            <a:ext cx="7335600" cy="85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Infection probability = 0.2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77" name="Google Shape;277;p35"/>
          <p:cNvPicPr preferRelativeResize="0"/>
          <p:nvPr/>
        </p:nvPicPr>
        <p:blipFill>
          <a:blip r:embed="rId3">
            <a:alphaModFix/>
          </a:blip>
          <a:stretch>
            <a:fillRect/>
          </a:stretch>
        </p:blipFill>
        <p:spPr>
          <a:xfrm>
            <a:off x="2246025" y="693200"/>
            <a:ext cx="4566000" cy="374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2711625" y="845600"/>
            <a:ext cx="3709200" cy="13830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 </a:t>
            </a:r>
            <a:r>
              <a:rPr lang="en"/>
              <a:t>different</a:t>
            </a:r>
            <a:r>
              <a:rPr lang="en"/>
              <a:t> view</a:t>
            </a:r>
            <a:endParaRPr/>
          </a:p>
        </p:txBody>
      </p:sp>
      <p:sp>
        <p:nvSpPr>
          <p:cNvPr id="283" name="Google Shape;283;p36"/>
          <p:cNvSpPr txBox="1"/>
          <p:nvPr>
            <p:ph idx="1" type="body"/>
          </p:nvPr>
        </p:nvSpPr>
        <p:spPr>
          <a:xfrm>
            <a:off x="1143000" y="2319050"/>
            <a:ext cx="6858000" cy="211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a:p>
          <a:p>
            <a:pPr indent="0" lvl="0" marL="0">
              <a:spcBef>
                <a:spcPts val="1600"/>
              </a:spcBef>
              <a:spcAft>
                <a:spcPts val="0"/>
              </a:spcAft>
              <a:buNone/>
            </a:pPr>
            <a:r>
              <a:t/>
            </a:r>
            <a:endParaRPr/>
          </a:p>
          <a:p>
            <a:pPr indent="0" lvl="0" marL="0">
              <a:spcBef>
                <a:spcPts val="1600"/>
              </a:spcBef>
              <a:spcAft>
                <a:spcPts val="1600"/>
              </a:spcAft>
              <a:buNone/>
            </a:pPr>
            <a:r>
              <a:rPr lang="en"/>
              <a:t>A simulation modeling tool that can develop models using discrete event, agent based, and system dynamics methodologies</a:t>
            </a:r>
            <a:endParaRPr/>
          </a:p>
        </p:txBody>
      </p:sp>
      <p:pic>
        <p:nvPicPr>
          <p:cNvPr id="284" name="Google Shape;284;p36"/>
          <p:cNvPicPr preferRelativeResize="0"/>
          <p:nvPr/>
        </p:nvPicPr>
        <p:blipFill>
          <a:blip r:embed="rId3">
            <a:alphaModFix/>
          </a:blip>
          <a:stretch>
            <a:fillRect/>
          </a:stretch>
        </p:blipFill>
        <p:spPr>
          <a:xfrm>
            <a:off x="2979291" y="1620726"/>
            <a:ext cx="3185418" cy="138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819150" y="595175"/>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we considered</a:t>
            </a:r>
            <a:endParaRPr/>
          </a:p>
        </p:txBody>
      </p:sp>
      <p:sp>
        <p:nvSpPr>
          <p:cNvPr id="290" name="Google Shape;290;p37"/>
          <p:cNvSpPr txBox="1"/>
          <p:nvPr>
            <p:ph idx="1" type="body"/>
          </p:nvPr>
        </p:nvSpPr>
        <p:spPr>
          <a:xfrm>
            <a:off x="819150" y="1308025"/>
            <a:ext cx="7505700" cy="31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Network for modelling:</a:t>
            </a:r>
            <a:endParaRPr sz="1800"/>
          </a:p>
          <a:p>
            <a:pPr indent="-342900" lvl="0" marL="457200" rtl="0">
              <a:spcBef>
                <a:spcPts val="0"/>
              </a:spcBef>
              <a:spcAft>
                <a:spcPts val="0"/>
              </a:spcAft>
              <a:buSzPts val="1800"/>
              <a:buAutoNum type="arabicPeriod"/>
            </a:pPr>
            <a:r>
              <a:rPr lang="en" sz="1800"/>
              <a:t>Random</a:t>
            </a:r>
            <a:endParaRPr sz="1800"/>
          </a:p>
          <a:p>
            <a:pPr indent="-342900" lvl="0" marL="457200" rtl="0">
              <a:spcBef>
                <a:spcPts val="0"/>
              </a:spcBef>
              <a:spcAft>
                <a:spcPts val="0"/>
              </a:spcAft>
              <a:buSzPts val="1800"/>
              <a:buAutoNum type="arabicPeriod"/>
            </a:pPr>
            <a:r>
              <a:rPr lang="en" sz="1800"/>
              <a:t>Distance-based</a:t>
            </a:r>
            <a:endParaRPr sz="1800"/>
          </a:p>
          <a:p>
            <a:pPr indent="0" lvl="0" marL="0" rtl="0">
              <a:lnSpc>
                <a:spcPct val="100000"/>
              </a:lnSpc>
              <a:spcBef>
                <a:spcPts val="1600"/>
              </a:spcBef>
              <a:spcAft>
                <a:spcPts val="0"/>
              </a:spcAft>
              <a:buNone/>
            </a:pPr>
            <a:r>
              <a:rPr lang="en" sz="1800"/>
              <a:t>Fixed Parameters:</a:t>
            </a:r>
            <a:endParaRPr sz="1800"/>
          </a:p>
          <a:p>
            <a:pPr indent="-342900" lvl="0" marL="457200" rtl="0">
              <a:spcBef>
                <a:spcPts val="0"/>
              </a:spcBef>
              <a:spcAft>
                <a:spcPts val="0"/>
              </a:spcAft>
              <a:buSzPts val="1800"/>
              <a:buAutoNum type="arabicPeriod"/>
            </a:pPr>
            <a:r>
              <a:rPr lang="en" sz="1800"/>
              <a:t>Total population (500)</a:t>
            </a:r>
            <a:endParaRPr sz="1800"/>
          </a:p>
          <a:p>
            <a:pPr indent="-342900" lvl="0" marL="457200" rtl="0">
              <a:spcBef>
                <a:spcPts val="0"/>
              </a:spcBef>
              <a:spcAft>
                <a:spcPts val="0"/>
              </a:spcAft>
              <a:buSzPts val="1800"/>
              <a:buAutoNum type="arabicPeriod"/>
            </a:pPr>
            <a:r>
              <a:rPr lang="en" sz="1800"/>
              <a:t>Fraction initially infected (2%)</a:t>
            </a:r>
            <a:endParaRPr sz="1800"/>
          </a:p>
          <a:p>
            <a:pPr indent="-342900" lvl="0" marL="457200" rtl="0">
              <a:spcBef>
                <a:spcPts val="0"/>
              </a:spcBef>
              <a:spcAft>
                <a:spcPts val="0"/>
              </a:spcAft>
              <a:buSzPts val="1800"/>
              <a:buAutoNum type="arabicPeriod"/>
            </a:pPr>
            <a:r>
              <a:rPr lang="en" sz="1800"/>
              <a:t>Average illness duration (5 days)</a:t>
            </a:r>
            <a:endParaRPr sz="1800"/>
          </a:p>
          <a:p>
            <a:pPr indent="-342900" lvl="0" marL="457200">
              <a:spcBef>
                <a:spcPts val="0"/>
              </a:spcBef>
              <a:spcAft>
                <a:spcPts val="0"/>
              </a:spcAft>
              <a:buSzPts val="1800"/>
              <a:buAutoNum type="arabicPeriod"/>
            </a:pPr>
            <a:r>
              <a:rPr lang="en" sz="1800"/>
              <a:t>Links per agent (5)</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Things we considered</a:t>
            </a:r>
            <a:endParaRPr/>
          </a:p>
          <a:p>
            <a:pPr indent="0" lvl="0" marL="0">
              <a:spcBef>
                <a:spcPts val="0"/>
              </a:spcBef>
              <a:spcAft>
                <a:spcPts val="0"/>
              </a:spcAft>
              <a:buNone/>
            </a:pPr>
            <a:r>
              <a:t/>
            </a:r>
            <a:endParaRPr/>
          </a:p>
        </p:txBody>
      </p:sp>
      <p:sp>
        <p:nvSpPr>
          <p:cNvPr id="296" name="Google Shape;296;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Parameters to vary:</a:t>
            </a:r>
            <a:endParaRPr sz="1800"/>
          </a:p>
          <a:p>
            <a:pPr indent="-342900" lvl="0" marL="457200" rtl="0">
              <a:spcBef>
                <a:spcPts val="1600"/>
              </a:spcBef>
              <a:spcAft>
                <a:spcPts val="0"/>
              </a:spcAft>
              <a:buSzPts val="1800"/>
              <a:buAutoNum type="arabicPeriod"/>
            </a:pPr>
            <a:r>
              <a:rPr lang="en" sz="1800"/>
              <a:t>Contact rate</a:t>
            </a:r>
            <a:endParaRPr sz="1800"/>
          </a:p>
          <a:p>
            <a:pPr indent="-342900" lvl="0" marL="457200" rtl="0">
              <a:spcBef>
                <a:spcPts val="0"/>
              </a:spcBef>
              <a:spcAft>
                <a:spcPts val="0"/>
              </a:spcAft>
              <a:buSzPts val="1800"/>
              <a:buAutoNum type="arabicPeriod"/>
            </a:pPr>
            <a:r>
              <a:rPr lang="en" sz="1800"/>
              <a:t>Infectivity</a:t>
            </a:r>
            <a:endParaRPr sz="1800"/>
          </a:p>
          <a:p>
            <a:pPr indent="0" lvl="0" marL="0" rtl="0">
              <a:spcBef>
                <a:spcPts val="1600"/>
              </a:spcBef>
              <a:spcAft>
                <a:spcPts val="1600"/>
              </a:spcAft>
              <a:buNone/>
            </a:pPr>
            <a:r>
              <a:rPr lang="en" sz="1800"/>
              <a:t>This variation is not </a:t>
            </a:r>
            <a:r>
              <a:rPr b="1" lang="en" sz="1800"/>
              <a:t>SIMULTANEOUS!</a:t>
            </a:r>
            <a:r>
              <a:rPr lang="en" sz="1800"/>
              <a:t> So when we are changing contact rate, we are keeping infectivity fixed and vice versa.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Random Network Based Model</a:t>
            </a:r>
            <a:endParaRPr/>
          </a:p>
        </p:txBody>
      </p:sp>
      <p:graphicFrame>
        <p:nvGraphicFramePr>
          <p:cNvPr id="302" name="Google Shape;302;p39"/>
          <p:cNvGraphicFramePr/>
          <p:nvPr/>
        </p:nvGraphicFramePr>
        <p:xfrm>
          <a:off x="1019600" y="2097550"/>
          <a:ext cx="3000000" cy="3000000"/>
        </p:xfrm>
        <a:graphic>
          <a:graphicData uri="http://schemas.openxmlformats.org/drawingml/2006/table">
            <a:tbl>
              <a:tblPr>
                <a:noFill/>
                <a:tableStyleId>{0DB5DB79-6B15-4095-94F0-D535D50F5873}</a:tableStyleId>
              </a:tblPr>
              <a:tblGrid>
                <a:gridCol w="3619500"/>
                <a:gridCol w="361950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tc>
              </a:tr>
              <a:tr h="381000">
                <a:tc>
                  <a:txBody>
                    <a:bodyPr>
                      <a:noAutofit/>
                    </a:bodyPr>
                    <a:lstStyle/>
                    <a:p>
                      <a:pPr indent="0" lvl="0" marL="0" algn="ctr">
                        <a:spcBef>
                          <a:spcPts val="0"/>
                        </a:spcBef>
                        <a:spcAft>
                          <a:spcPts val="0"/>
                        </a:spcAft>
                        <a:buNone/>
                      </a:pPr>
                      <a:r>
                        <a:rPr lang="en"/>
                        <a:t>3</a:t>
                      </a:r>
                      <a:endParaRPr/>
                    </a:p>
                  </a:txBody>
                  <a:tcPr marT="91425" marB="91425" marR="91425" marL="91425"/>
                </a:tc>
                <a:tc>
                  <a:txBody>
                    <a:bodyPr>
                      <a:noAutofit/>
                    </a:bodyPr>
                    <a:lstStyle/>
                    <a:p>
                      <a:pPr indent="0" lvl="0" marL="0" algn="ctr">
                        <a:spcBef>
                          <a:spcPts val="0"/>
                        </a:spcBef>
                        <a:spcAft>
                          <a:spcPts val="0"/>
                        </a:spcAft>
                        <a:buNone/>
                      </a:pPr>
                      <a:r>
                        <a:rPr lang="en"/>
                        <a:t>0.2</a:t>
                      </a:r>
                      <a:endParaRPr/>
                    </a:p>
                  </a:txBody>
                  <a:tcPr marT="91425" marB="91425" marR="91425" marL="91425"/>
                </a:tc>
              </a:tr>
              <a:tr h="381000">
                <a:tc>
                  <a:txBody>
                    <a:bodyPr>
                      <a:noAutofit/>
                    </a:bodyPr>
                    <a:lstStyle/>
                    <a:p>
                      <a:pPr indent="0" lvl="0" marL="0" algn="ctr">
                        <a:spcBef>
                          <a:spcPts val="0"/>
                        </a:spcBef>
                        <a:spcAft>
                          <a:spcPts val="0"/>
                        </a:spcAft>
                        <a:buNone/>
                      </a:pPr>
                      <a:r>
                        <a:rPr lang="en"/>
                        <a:t>5</a:t>
                      </a:r>
                      <a:endParaRPr/>
                    </a:p>
                  </a:txBody>
                  <a:tcPr marT="91425" marB="91425" marR="91425" marL="91425"/>
                </a:tc>
                <a:tc>
                  <a:txBody>
                    <a:bodyPr>
                      <a:noAutofit/>
                    </a:bodyPr>
                    <a:lstStyle/>
                    <a:p>
                      <a:pPr indent="0" lvl="0" marL="0" algn="ctr">
                        <a:spcBef>
                          <a:spcPts val="0"/>
                        </a:spcBef>
                        <a:spcAft>
                          <a:spcPts val="0"/>
                        </a:spcAft>
                        <a:buNone/>
                      </a:pPr>
                      <a:r>
                        <a:rPr lang="en"/>
                        <a:t>0.2</a:t>
                      </a:r>
                      <a:endParaRPr/>
                    </a:p>
                  </a:txBody>
                  <a:tcPr marT="91425" marB="91425" marR="91425" marL="91425"/>
                </a:tc>
              </a:tr>
              <a:tr h="381000">
                <a:tc>
                  <a:txBody>
                    <a:bodyPr>
                      <a:noAutofit/>
                    </a:bodyPr>
                    <a:lstStyle/>
                    <a:p>
                      <a:pPr indent="0" lvl="0" marL="0" algn="ctr">
                        <a:spcBef>
                          <a:spcPts val="0"/>
                        </a:spcBef>
                        <a:spcAft>
                          <a:spcPts val="0"/>
                        </a:spcAft>
                        <a:buNone/>
                      </a:pPr>
                      <a:r>
                        <a:rPr lang="en"/>
                        <a:t>10</a:t>
                      </a:r>
                      <a:endParaRPr/>
                    </a:p>
                  </a:txBody>
                  <a:tcPr marT="91425" marB="91425" marR="91425" marL="91425"/>
                </a:tc>
                <a:tc>
                  <a:txBody>
                    <a:bodyPr>
                      <a:noAutofit/>
                    </a:bodyPr>
                    <a:lstStyle/>
                    <a:p>
                      <a:pPr indent="0" lvl="0" marL="0" algn="ctr">
                        <a:spcBef>
                          <a:spcPts val="0"/>
                        </a:spcBef>
                        <a:spcAft>
                          <a:spcPts val="0"/>
                        </a:spcAft>
                        <a:buNone/>
                      </a:pPr>
                      <a:r>
                        <a:rPr lang="en"/>
                        <a:t>0.2</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08" name="Google Shape;308;p40" title="KEEP - Multiple simulations (online-video-cutter.com).mp4">
            <a:hlinkClick r:id="rId3"/>
          </p:cNvPr>
          <p:cNvPicPr preferRelativeResize="0"/>
          <p:nvPr/>
        </p:nvPicPr>
        <p:blipFill>
          <a:blip r:embed="rId4">
            <a:alphaModFix/>
          </a:blip>
          <a:stretch>
            <a:fillRect/>
          </a:stretch>
        </p:blipFill>
        <p:spPr>
          <a:xfrm>
            <a:off x="1576225" y="297700"/>
            <a:ext cx="6024875" cy="451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4" name="Google Shape;314;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315" name="Google Shape;315;p41" title="KEEP (online-video-cutter.com).mp4">
            <a:hlinkClick r:id="rId3"/>
          </p:cNvPr>
          <p:cNvPicPr preferRelativeResize="0"/>
          <p:nvPr/>
        </p:nvPicPr>
        <p:blipFill>
          <a:blip r:embed="rId4">
            <a:alphaModFix/>
          </a:blip>
          <a:stretch>
            <a:fillRect/>
          </a:stretch>
        </p:blipFill>
        <p:spPr>
          <a:xfrm>
            <a:off x="1444500" y="454500"/>
            <a:ext cx="5805000" cy="425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Influenza</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rgbClr val="000000"/>
                </a:solidFill>
                <a:highlight>
                  <a:srgbClr val="FFFFFF"/>
                </a:highlight>
              </a:rPr>
              <a:t>Influenza (flu) is a contagious respiratory illness caused by influenza viruses that infect the nose, throat, and sometimes the lungs.</a:t>
            </a:r>
            <a:endParaRPr/>
          </a:p>
        </p:txBody>
      </p:sp>
      <p:pic>
        <p:nvPicPr>
          <p:cNvPr id="142" name="Google Shape;142;p15"/>
          <p:cNvPicPr preferRelativeResize="0"/>
          <p:nvPr/>
        </p:nvPicPr>
        <p:blipFill rotWithShape="1">
          <a:blip r:embed="rId3">
            <a:alphaModFix/>
          </a:blip>
          <a:srcRect b="0" l="23410" r="4822" t="0"/>
          <a:stretch/>
        </p:blipFill>
        <p:spPr>
          <a:xfrm>
            <a:off x="5976725" y="3222350"/>
            <a:ext cx="2417199" cy="1358647"/>
          </a:xfrm>
          <a:prstGeom prst="rect">
            <a:avLst/>
          </a:prstGeom>
          <a:noFill/>
          <a:ln>
            <a:noFill/>
          </a:ln>
        </p:spPr>
      </p:pic>
      <p:pic>
        <p:nvPicPr>
          <p:cNvPr id="143" name="Google Shape;143;p15"/>
          <p:cNvPicPr preferRelativeResize="0"/>
          <p:nvPr/>
        </p:nvPicPr>
        <p:blipFill>
          <a:blip r:embed="rId4">
            <a:alphaModFix/>
          </a:blip>
          <a:stretch>
            <a:fillRect/>
          </a:stretch>
        </p:blipFill>
        <p:spPr>
          <a:xfrm>
            <a:off x="913725" y="3222350"/>
            <a:ext cx="2417199" cy="1357600"/>
          </a:xfrm>
          <a:prstGeom prst="rect">
            <a:avLst/>
          </a:prstGeom>
          <a:noFill/>
          <a:ln>
            <a:noFill/>
          </a:ln>
        </p:spPr>
      </p:pic>
      <p:pic>
        <p:nvPicPr>
          <p:cNvPr id="144" name="Google Shape;144;p15"/>
          <p:cNvPicPr preferRelativeResize="0"/>
          <p:nvPr/>
        </p:nvPicPr>
        <p:blipFill>
          <a:blip r:embed="rId5">
            <a:alphaModFix/>
          </a:blip>
          <a:stretch>
            <a:fillRect/>
          </a:stretch>
        </p:blipFill>
        <p:spPr>
          <a:xfrm>
            <a:off x="3407125" y="3222350"/>
            <a:ext cx="2417199" cy="13596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Simulation Results</a:t>
            </a:r>
            <a:endParaRPr/>
          </a:p>
          <a:p>
            <a:pPr indent="0" lvl="0" marL="0" algn="l">
              <a:spcBef>
                <a:spcPts val="0"/>
              </a:spcBef>
              <a:spcAft>
                <a:spcPts val="0"/>
              </a:spcAft>
              <a:buNone/>
            </a:pPr>
            <a:r>
              <a:rPr lang="en"/>
              <a:t>  (Random network based model)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43"/>
          <p:cNvPicPr preferRelativeResize="0"/>
          <p:nvPr/>
        </p:nvPicPr>
        <p:blipFill rotWithShape="1">
          <a:blip r:embed="rId3">
            <a:alphaModFix/>
          </a:blip>
          <a:srcRect b="0" l="0" r="31134" t="0"/>
          <a:stretch/>
        </p:blipFill>
        <p:spPr>
          <a:xfrm>
            <a:off x="249399" y="331750"/>
            <a:ext cx="4014849" cy="1794275"/>
          </a:xfrm>
          <a:prstGeom prst="rect">
            <a:avLst/>
          </a:prstGeom>
          <a:noFill/>
          <a:ln>
            <a:noFill/>
          </a:ln>
        </p:spPr>
      </p:pic>
      <p:pic>
        <p:nvPicPr>
          <p:cNvPr id="326" name="Google Shape;326;p43"/>
          <p:cNvPicPr preferRelativeResize="0"/>
          <p:nvPr/>
        </p:nvPicPr>
        <p:blipFill rotWithShape="1">
          <a:blip r:embed="rId4">
            <a:alphaModFix/>
          </a:blip>
          <a:srcRect b="0" l="2036" r="30318" t="0"/>
          <a:stretch/>
        </p:blipFill>
        <p:spPr>
          <a:xfrm>
            <a:off x="2312225" y="1804250"/>
            <a:ext cx="4135876" cy="1634175"/>
          </a:xfrm>
          <a:prstGeom prst="rect">
            <a:avLst/>
          </a:prstGeom>
          <a:noFill/>
          <a:ln>
            <a:noFill/>
          </a:ln>
        </p:spPr>
      </p:pic>
      <p:pic>
        <p:nvPicPr>
          <p:cNvPr id="327" name="Google Shape;327;p43"/>
          <p:cNvPicPr preferRelativeResize="0"/>
          <p:nvPr/>
        </p:nvPicPr>
        <p:blipFill rotWithShape="1">
          <a:blip r:embed="rId5">
            <a:alphaModFix/>
          </a:blip>
          <a:srcRect b="0" l="0" r="30550" t="4725"/>
          <a:stretch/>
        </p:blipFill>
        <p:spPr>
          <a:xfrm>
            <a:off x="4383275" y="3203200"/>
            <a:ext cx="4454625" cy="1711700"/>
          </a:xfrm>
          <a:prstGeom prst="rect">
            <a:avLst/>
          </a:prstGeom>
          <a:noFill/>
          <a:ln>
            <a:noFill/>
          </a:ln>
        </p:spPr>
      </p:pic>
      <p:sp>
        <p:nvSpPr>
          <p:cNvPr id="328" name="Google Shape;328;p43"/>
          <p:cNvSpPr txBox="1"/>
          <p:nvPr/>
        </p:nvSpPr>
        <p:spPr>
          <a:xfrm>
            <a:off x="4264250" y="875575"/>
            <a:ext cx="1807200" cy="44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Contact rate = 3/day</a:t>
            </a:r>
            <a:endParaRPr/>
          </a:p>
        </p:txBody>
      </p:sp>
      <p:sp>
        <p:nvSpPr>
          <p:cNvPr id="329" name="Google Shape;329;p43"/>
          <p:cNvSpPr txBox="1"/>
          <p:nvPr/>
        </p:nvSpPr>
        <p:spPr>
          <a:xfrm>
            <a:off x="6524375" y="2191950"/>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Contact rate = 5/day</a:t>
            </a:r>
            <a:endParaRPr/>
          </a:p>
        </p:txBody>
      </p:sp>
      <p:sp>
        <p:nvSpPr>
          <p:cNvPr id="330" name="Google Shape;330;p43"/>
          <p:cNvSpPr txBox="1"/>
          <p:nvPr/>
        </p:nvSpPr>
        <p:spPr>
          <a:xfrm>
            <a:off x="2453775" y="3926700"/>
            <a:ext cx="20193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Contact rate = 10/day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Random Network Based Model - Result</a:t>
            </a:r>
            <a:endParaRPr/>
          </a:p>
        </p:txBody>
      </p:sp>
      <p:graphicFrame>
        <p:nvGraphicFramePr>
          <p:cNvPr id="336" name="Google Shape;336;p44"/>
          <p:cNvGraphicFramePr/>
          <p:nvPr/>
        </p:nvGraphicFramePr>
        <p:xfrm>
          <a:off x="1019600" y="2097550"/>
          <a:ext cx="3000000" cy="3000000"/>
        </p:xfrm>
        <a:graphic>
          <a:graphicData uri="http://schemas.openxmlformats.org/drawingml/2006/table">
            <a:tbl>
              <a:tblPr>
                <a:noFill/>
                <a:tableStyleId>{0DB5DB79-6B15-4095-94F0-D535D50F5873}</a:tableStyleId>
              </a:tblPr>
              <a:tblGrid>
                <a:gridCol w="1809750"/>
                <a:gridCol w="1809750"/>
                <a:gridCol w="1809750"/>
                <a:gridCol w="180975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tc>
                <a:tc>
                  <a:txBody>
                    <a:bodyPr>
                      <a:noAutofit/>
                    </a:bodyPr>
                    <a:lstStyle/>
                    <a:p>
                      <a:pPr indent="0" lvl="0" marL="0" rtl="0" algn="l">
                        <a:spcBef>
                          <a:spcPts val="0"/>
                        </a:spcBef>
                        <a:spcAft>
                          <a:spcPts val="0"/>
                        </a:spcAft>
                        <a:buNone/>
                      </a:pPr>
                      <a:r>
                        <a:rPr b="1" lang="en"/>
                        <a:t> Max number of infected pop on a certain day</a:t>
                      </a:r>
                      <a:endParaRPr b="1"/>
                    </a:p>
                  </a:txBody>
                  <a:tcPr marT="91425" marB="91425" marR="91425" marL="91425"/>
                </a:tc>
                <a:tc>
                  <a:txBody>
                    <a:bodyPr>
                      <a:noAutofit/>
                    </a:bodyPr>
                    <a:lstStyle/>
                    <a:p>
                      <a:pPr indent="0" lvl="0" marL="0" rtl="0" algn="l">
                        <a:spcBef>
                          <a:spcPts val="0"/>
                        </a:spcBef>
                        <a:spcAft>
                          <a:spcPts val="0"/>
                        </a:spcAft>
                        <a:buNone/>
                      </a:pPr>
                      <a:r>
                        <a:rPr b="1" lang="en"/>
                        <a:t>T at which I=0</a:t>
                      </a:r>
                      <a:endParaRPr b="1"/>
                    </a:p>
                  </a:txBody>
                  <a:tcPr marT="91425" marB="91425" marR="91425" marL="91425"/>
                </a:tc>
              </a:tr>
              <a:tr h="381000">
                <a:tc>
                  <a:txBody>
                    <a:bodyPr>
                      <a:noAutofit/>
                    </a:bodyPr>
                    <a:lstStyle/>
                    <a:p>
                      <a:pPr indent="0" lvl="0" marL="0" rtl="0" algn="ctr">
                        <a:spcBef>
                          <a:spcPts val="0"/>
                        </a:spcBef>
                        <a:spcAft>
                          <a:spcPts val="0"/>
                        </a:spcAft>
                        <a:buNone/>
                      </a:pPr>
                      <a:r>
                        <a:rPr lang="en"/>
                        <a:t>3</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80 (D=12)</a:t>
                      </a:r>
                      <a:endParaRPr/>
                    </a:p>
                  </a:txBody>
                  <a:tcPr marT="91425" marB="91425" marR="91425" marL="91425"/>
                </a:tc>
                <a:tc>
                  <a:txBody>
                    <a:bodyPr>
                      <a:noAutofit/>
                    </a:bodyPr>
                    <a:lstStyle/>
                    <a:p>
                      <a:pPr indent="0" lvl="0" marL="0" rtl="0" algn="ctr">
                        <a:spcBef>
                          <a:spcPts val="0"/>
                        </a:spcBef>
                        <a:spcAft>
                          <a:spcPts val="0"/>
                        </a:spcAft>
                        <a:buNone/>
                      </a:pPr>
                      <a:r>
                        <a:rPr lang="en"/>
                        <a:t>36</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160 (D=8)</a:t>
                      </a:r>
                      <a:endParaRPr/>
                    </a:p>
                  </a:txBody>
                  <a:tcPr marT="91425" marB="91425" marR="91425" marL="91425"/>
                </a:tc>
                <a:tc>
                  <a:txBody>
                    <a:bodyPr>
                      <a:noAutofit/>
                    </a:bodyPr>
                    <a:lstStyle/>
                    <a:p>
                      <a:pPr indent="0" lvl="0" marL="0" rtl="0" algn="ctr">
                        <a:spcBef>
                          <a:spcPts val="0"/>
                        </a:spcBef>
                        <a:spcAft>
                          <a:spcPts val="0"/>
                        </a:spcAft>
                        <a:buNone/>
                      </a:pPr>
                      <a:r>
                        <a:rPr lang="en"/>
                        <a:t>31</a:t>
                      </a:r>
                      <a:endParaRPr/>
                    </a:p>
                  </a:txBody>
                  <a:tcPr marT="91425" marB="91425" marR="91425" marL="91425"/>
                </a:tc>
              </a:tr>
              <a:tr h="381000">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240 (D=5)</a:t>
                      </a:r>
                      <a:endParaRPr/>
                    </a:p>
                  </a:txBody>
                  <a:tcPr marT="91425" marB="91425" marR="91425" marL="91425"/>
                </a:tc>
                <a:tc>
                  <a:txBody>
                    <a:bodyPr>
                      <a:noAutofit/>
                    </a:bodyPr>
                    <a:lstStyle/>
                    <a:p>
                      <a:pPr indent="0" lvl="0" marL="0" rtl="0" algn="ctr">
                        <a:spcBef>
                          <a:spcPts val="0"/>
                        </a:spcBef>
                        <a:spcAft>
                          <a:spcPts val="0"/>
                        </a:spcAft>
                        <a:buNone/>
                      </a:pPr>
                      <a:r>
                        <a:rPr lang="en"/>
                        <a:t>25</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Random Network Based Model</a:t>
            </a:r>
            <a:endParaRPr/>
          </a:p>
        </p:txBody>
      </p:sp>
      <p:graphicFrame>
        <p:nvGraphicFramePr>
          <p:cNvPr id="342" name="Google Shape;342;p45"/>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3619500"/>
                <a:gridCol w="361950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0.4</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0.6</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46"/>
          <p:cNvPicPr preferRelativeResize="0"/>
          <p:nvPr/>
        </p:nvPicPr>
        <p:blipFill rotWithShape="1">
          <a:blip r:embed="rId3">
            <a:alphaModFix/>
          </a:blip>
          <a:srcRect b="0" l="0" r="44302" t="0"/>
          <a:stretch/>
        </p:blipFill>
        <p:spPr>
          <a:xfrm>
            <a:off x="210050" y="262100"/>
            <a:ext cx="3901626" cy="1832300"/>
          </a:xfrm>
          <a:prstGeom prst="rect">
            <a:avLst/>
          </a:prstGeom>
          <a:noFill/>
          <a:ln>
            <a:noFill/>
          </a:ln>
        </p:spPr>
      </p:pic>
      <p:pic>
        <p:nvPicPr>
          <p:cNvPr id="348" name="Google Shape;348;p46"/>
          <p:cNvPicPr preferRelativeResize="0"/>
          <p:nvPr/>
        </p:nvPicPr>
        <p:blipFill rotWithShape="1">
          <a:blip r:embed="rId4">
            <a:alphaModFix/>
          </a:blip>
          <a:srcRect b="0" l="0" r="44527" t="0"/>
          <a:stretch/>
        </p:blipFill>
        <p:spPr>
          <a:xfrm>
            <a:off x="2698325" y="1814575"/>
            <a:ext cx="3662274" cy="1694550"/>
          </a:xfrm>
          <a:prstGeom prst="rect">
            <a:avLst/>
          </a:prstGeom>
          <a:noFill/>
          <a:ln>
            <a:noFill/>
          </a:ln>
        </p:spPr>
      </p:pic>
      <p:pic>
        <p:nvPicPr>
          <p:cNvPr id="349" name="Google Shape;349;p46"/>
          <p:cNvPicPr preferRelativeResize="0"/>
          <p:nvPr/>
        </p:nvPicPr>
        <p:blipFill rotWithShape="1">
          <a:blip r:embed="rId5">
            <a:alphaModFix/>
          </a:blip>
          <a:srcRect b="0" l="0" r="44622" t="4269"/>
          <a:stretch/>
        </p:blipFill>
        <p:spPr>
          <a:xfrm>
            <a:off x="5383425" y="3305500"/>
            <a:ext cx="3582725" cy="1615750"/>
          </a:xfrm>
          <a:prstGeom prst="rect">
            <a:avLst/>
          </a:prstGeom>
          <a:noFill/>
          <a:ln>
            <a:noFill/>
          </a:ln>
        </p:spPr>
      </p:pic>
      <p:sp>
        <p:nvSpPr>
          <p:cNvPr id="350" name="Google Shape;350;p46"/>
          <p:cNvSpPr txBox="1"/>
          <p:nvPr/>
        </p:nvSpPr>
        <p:spPr>
          <a:xfrm>
            <a:off x="4264250" y="875575"/>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0.2</a:t>
            </a:r>
            <a:endParaRPr/>
          </a:p>
        </p:txBody>
      </p:sp>
      <p:sp>
        <p:nvSpPr>
          <p:cNvPr id="351" name="Google Shape;351;p46"/>
          <p:cNvSpPr txBox="1"/>
          <p:nvPr/>
        </p:nvSpPr>
        <p:spPr>
          <a:xfrm>
            <a:off x="6436800" y="2351550"/>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0.4</a:t>
            </a:r>
            <a:endParaRPr/>
          </a:p>
        </p:txBody>
      </p:sp>
      <p:sp>
        <p:nvSpPr>
          <p:cNvPr id="352" name="Google Shape;352;p46"/>
          <p:cNvSpPr txBox="1"/>
          <p:nvPr/>
        </p:nvSpPr>
        <p:spPr>
          <a:xfrm>
            <a:off x="3973200" y="3893175"/>
            <a:ext cx="15051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0.6</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Random Network Based Model</a:t>
            </a:r>
            <a:endParaRPr/>
          </a:p>
        </p:txBody>
      </p:sp>
      <p:graphicFrame>
        <p:nvGraphicFramePr>
          <p:cNvPr id="358" name="Google Shape;358;p47"/>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1809750"/>
                <a:gridCol w="1809750"/>
                <a:gridCol w="1809750"/>
                <a:gridCol w="180975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a:t> Max number of infected pop on a certain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T at which I=0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160 (D=10)</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t>32</a:t>
                      </a:r>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0.4</a:t>
                      </a:r>
                      <a:endParaRPr/>
                    </a:p>
                  </a:txBody>
                  <a:tcPr marT="91425" marB="91425" marR="91425" marL="91425"/>
                </a:tc>
                <a:tc>
                  <a:txBody>
                    <a:bodyPr>
                      <a:noAutofit/>
                    </a:bodyPr>
                    <a:lstStyle/>
                    <a:p>
                      <a:pPr indent="0" lvl="0" marL="0" rtl="0" algn="ctr">
                        <a:spcBef>
                          <a:spcPts val="0"/>
                        </a:spcBef>
                        <a:spcAft>
                          <a:spcPts val="0"/>
                        </a:spcAft>
                        <a:buNone/>
                      </a:pPr>
                      <a:r>
                        <a:rPr lang="en"/>
                        <a:t>260 (D=6)</a:t>
                      </a:r>
                      <a:endParaRPr/>
                    </a:p>
                  </a:txBody>
                  <a:tcPr marT="91425" marB="91425" marR="91425" marL="91425"/>
                </a:tc>
                <a:tc>
                  <a:txBody>
                    <a:bodyPr>
                      <a:noAutofit/>
                    </a:bodyPr>
                    <a:lstStyle/>
                    <a:p>
                      <a:pPr indent="0" lvl="0" marL="0" rtl="0" algn="ctr">
                        <a:spcBef>
                          <a:spcPts val="0"/>
                        </a:spcBef>
                        <a:spcAft>
                          <a:spcPts val="0"/>
                        </a:spcAft>
                        <a:buNone/>
                      </a:pPr>
                      <a:r>
                        <a:rPr lang="en"/>
                        <a:t>25</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0.6</a:t>
                      </a:r>
                      <a:endParaRPr/>
                    </a:p>
                  </a:txBody>
                  <a:tcPr marT="91425" marB="91425" marR="91425" marL="91425"/>
                </a:tc>
                <a:tc>
                  <a:txBody>
                    <a:bodyPr>
                      <a:noAutofit/>
                    </a:bodyPr>
                    <a:lstStyle/>
                    <a:p>
                      <a:pPr indent="0" lvl="0" marL="0" rtl="0" algn="ctr">
                        <a:spcBef>
                          <a:spcPts val="0"/>
                        </a:spcBef>
                        <a:spcAft>
                          <a:spcPts val="0"/>
                        </a:spcAft>
                        <a:buNone/>
                      </a:pPr>
                      <a:r>
                        <a:rPr lang="en"/>
                        <a:t>310 (D=3)</a:t>
                      </a:r>
                      <a:endParaRPr/>
                    </a:p>
                  </a:txBody>
                  <a:tcPr marT="91425" marB="91425" marR="91425" marL="91425"/>
                </a:tc>
                <a:tc>
                  <a:txBody>
                    <a:bodyPr>
                      <a:noAutofit/>
                    </a:bodyPr>
                    <a:lstStyle/>
                    <a:p>
                      <a:pPr indent="0" lvl="0" marL="0" rtl="0" algn="ctr">
                        <a:spcBef>
                          <a:spcPts val="0"/>
                        </a:spcBef>
                        <a:spcAft>
                          <a:spcPts val="0"/>
                        </a:spcAft>
                        <a:buNone/>
                      </a:pPr>
                      <a:r>
                        <a:rPr lang="en"/>
                        <a:t>24</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Simulation Results</a:t>
            </a:r>
            <a:endParaRPr/>
          </a:p>
          <a:p>
            <a:pPr indent="0" lvl="0" marL="0">
              <a:spcBef>
                <a:spcPts val="0"/>
              </a:spcBef>
              <a:spcAft>
                <a:spcPts val="0"/>
              </a:spcAft>
              <a:buNone/>
            </a:pPr>
            <a:r>
              <a:rPr lang="en"/>
              <a:t>(Distance based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Distance based model</a:t>
            </a:r>
            <a:endParaRPr/>
          </a:p>
        </p:txBody>
      </p:sp>
      <p:graphicFrame>
        <p:nvGraphicFramePr>
          <p:cNvPr id="369" name="Google Shape;369;p49"/>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3619500"/>
                <a:gridCol w="361950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tc>
              </a:tr>
              <a:tr h="381000">
                <a:tc>
                  <a:txBody>
                    <a:bodyPr>
                      <a:noAutofit/>
                    </a:bodyPr>
                    <a:lstStyle/>
                    <a:p>
                      <a:pPr indent="0" lvl="0" marL="0" rtl="0" algn="ctr">
                        <a:spcBef>
                          <a:spcPts val="0"/>
                        </a:spcBef>
                        <a:spcAft>
                          <a:spcPts val="0"/>
                        </a:spcAft>
                        <a:buNone/>
                      </a:pPr>
                      <a:r>
                        <a:rPr lang="en"/>
                        <a:t>3</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r>
              <a:tr h="381000">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50"/>
          <p:cNvPicPr preferRelativeResize="0"/>
          <p:nvPr/>
        </p:nvPicPr>
        <p:blipFill rotWithShape="1">
          <a:blip r:embed="rId3">
            <a:alphaModFix/>
          </a:blip>
          <a:srcRect b="0" l="0" r="34572" t="0"/>
          <a:stretch/>
        </p:blipFill>
        <p:spPr>
          <a:xfrm>
            <a:off x="196375" y="202675"/>
            <a:ext cx="4039350" cy="1657525"/>
          </a:xfrm>
          <a:prstGeom prst="rect">
            <a:avLst/>
          </a:prstGeom>
          <a:noFill/>
          <a:ln>
            <a:noFill/>
          </a:ln>
        </p:spPr>
      </p:pic>
      <p:pic>
        <p:nvPicPr>
          <p:cNvPr id="375" name="Google Shape;375;p50"/>
          <p:cNvPicPr preferRelativeResize="0"/>
          <p:nvPr/>
        </p:nvPicPr>
        <p:blipFill rotWithShape="1">
          <a:blip r:embed="rId4">
            <a:alphaModFix/>
          </a:blip>
          <a:srcRect b="0" l="0" r="35649" t="0"/>
          <a:stretch/>
        </p:blipFill>
        <p:spPr>
          <a:xfrm>
            <a:off x="2214230" y="1864675"/>
            <a:ext cx="4049670" cy="1657525"/>
          </a:xfrm>
          <a:prstGeom prst="rect">
            <a:avLst/>
          </a:prstGeom>
          <a:noFill/>
          <a:ln>
            <a:noFill/>
          </a:ln>
        </p:spPr>
      </p:pic>
      <p:pic>
        <p:nvPicPr>
          <p:cNvPr id="376" name="Google Shape;376;p50"/>
          <p:cNvPicPr preferRelativeResize="0"/>
          <p:nvPr/>
        </p:nvPicPr>
        <p:blipFill rotWithShape="1">
          <a:blip r:embed="rId5">
            <a:alphaModFix/>
          </a:blip>
          <a:srcRect b="0" l="0" r="36040" t="0"/>
          <a:stretch/>
        </p:blipFill>
        <p:spPr>
          <a:xfrm>
            <a:off x="4720281" y="3283625"/>
            <a:ext cx="4050020" cy="1657525"/>
          </a:xfrm>
          <a:prstGeom prst="rect">
            <a:avLst/>
          </a:prstGeom>
          <a:noFill/>
          <a:ln>
            <a:noFill/>
          </a:ln>
        </p:spPr>
      </p:pic>
      <p:sp>
        <p:nvSpPr>
          <p:cNvPr id="377" name="Google Shape;377;p50"/>
          <p:cNvSpPr txBox="1"/>
          <p:nvPr/>
        </p:nvSpPr>
        <p:spPr>
          <a:xfrm>
            <a:off x="4322225" y="687225"/>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Contact rate = 3/day</a:t>
            </a:r>
            <a:endParaRPr/>
          </a:p>
        </p:txBody>
      </p:sp>
      <p:sp>
        <p:nvSpPr>
          <p:cNvPr id="378" name="Google Shape;378;p50"/>
          <p:cNvSpPr txBox="1"/>
          <p:nvPr/>
        </p:nvSpPr>
        <p:spPr>
          <a:xfrm>
            <a:off x="6263900" y="2259500"/>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Contact rate = 5/day</a:t>
            </a:r>
            <a:endParaRPr/>
          </a:p>
        </p:txBody>
      </p:sp>
      <p:sp>
        <p:nvSpPr>
          <p:cNvPr id="379" name="Google Shape;379;p50"/>
          <p:cNvSpPr txBox="1"/>
          <p:nvPr/>
        </p:nvSpPr>
        <p:spPr>
          <a:xfrm>
            <a:off x="2897750" y="3788350"/>
            <a:ext cx="19428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Contact rate =10/day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Distance based model - Result</a:t>
            </a:r>
            <a:endParaRPr/>
          </a:p>
        </p:txBody>
      </p:sp>
      <p:graphicFrame>
        <p:nvGraphicFramePr>
          <p:cNvPr id="385" name="Google Shape;385;p51"/>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1809750"/>
                <a:gridCol w="1809750"/>
                <a:gridCol w="1809750"/>
                <a:gridCol w="180975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a:t> Max number of infected pop on a certain day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T at which I=0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
                        <a:t>3</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105 (D=14,20)</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t>43</a:t>
                      </a:r>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200 (D=7)</a:t>
                      </a:r>
                      <a:endParaRPr/>
                    </a:p>
                  </a:txBody>
                  <a:tcPr marT="91425" marB="91425" marR="91425" marL="91425"/>
                </a:tc>
                <a:tc>
                  <a:txBody>
                    <a:bodyPr>
                      <a:noAutofit/>
                    </a:bodyPr>
                    <a:lstStyle/>
                    <a:p>
                      <a:pPr indent="0" lvl="0" marL="0" rtl="0" algn="ctr">
                        <a:spcBef>
                          <a:spcPts val="0"/>
                        </a:spcBef>
                        <a:spcAft>
                          <a:spcPts val="0"/>
                        </a:spcAft>
                        <a:buNone/>
                      </a:pPr>
                      <a:r>
                        <a:rPr lang="en"/>
                        <a:t>31</a:t>
                      </a:r>
                      <a:endParaRPr/>
                    </a:p>
                  </a:txBody>
                  <a:tcPr marT="91425" marB="91425" marR="91425" marL="91425"/>
                </a:tc>
              </a:tr>
              <a:tr h="381000">
                <a:tc>
                  <a:txBody>
                    <a:bodyPr>
                      <a:noAutofit/>
                    </a:bodyPr>
                    <a:lstStyle/>
                    <a:p>
                      <a:pPr indent="0" lvl="0" marL="0" rtl="0" algn="ctr">
                        <a:spcBef>
                          <a:spcPts val="0"/>
                        </a:spcBef>
                        <a:spcAft>
                          <a:spcPts val="0"/>
                        </a:spcAft>
                        <a:buNone/>
                      </a:pPr>
                      <a:r>
                        <a:rPr lang="en"/>
                        <a:t>10</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280 (D=4)</a:t>
                      </a:r>
                      <a:endParaRPr/>
                    </a:p>
                  </a:txBody>
                  <a:tcPr marT="91425" marB="91425" marR="91425" marL="91425"/>
                </a:tc>
                <a:tc>
                  <a:txBody>
                    <a:bodyPr>
                      <a:noAutofit/>
                    </a:bodyPr>
                    <a:lstStyle/>
                    <a:p>
                      <a:pPr indent="0" lvl="0" marL="0" rtl="0" algn="ctr">
                        <a:spcBef>
                          <a:spcPts val="0"/>
                        </a:spcBef>
                        <a:spcAft>
                          <a:spcPts val="0"/>
                        </a:spcAft>
                        <a:buNone/>
                      </a:pPr>
                      <a:r>
                        <a:rPr lang="en"/>
                        <a:t>25</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Influenza</a:t>
            </a:r>
            <a:endParaRPr/>
          </a:p>
        </p:txBody>
      </p:sp>
      <p:pic>
        <p:nvPicPr>
          <p:cNvPr id="150" name="Google Shape;150;p16"/>
          <p:cNvPicPr preferRelativeResize="0"/>
          <p:nvPr/>
        </p:nvPicPr>
        <p:blipFill rotWithShape="1">
          <a:blip r:embed="rId3">
            <a:alphaModFix/>
          </a:blip>
          <a:srcRect b="9037" l="0" r="0" t="18895"/>
          <a:stretch/>
        </p:blipFill>
        <p:spPr>
          <a:xfrm>
            <a:off x="3185300" y="1318650"/>
            <a:ext cx="3228824" cy="3488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Distance based model</a:t>
            </a:r>
            <a:endParaRPr/>
          </a:p>
        </p:txBody>
      </p:sp>
      <p:graphicFrame>
        <p:nvGraphicFramePr>
          <p:cNvPr id="391" name="Google Shape;391;p52"/>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3619500"/>
                <a:gridCol w="361950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0.4</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0.6</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53"/>
          <p:cNvPicPr preferRelativeResize="0"/>
          <p:nvPr/>
        </p:nvPicPr>
        <p:blipFill rotWithShape="1">
          <a:blip r:embed="rId3">
            <a:alphaModFix/>
          </a:blip>
          <a:srcRect b="0" l="2074" r="55588" t="5410"/>
          <a:stretch/>
        </p:blipFill>
        <p:spPr>
          <a:xfrm>
            <a:off x="196075" y="253700"/>
            <a:ext cx="3044140" cy="1826475"/>
          </a:xfrm>
          <a:prstGeom prst="rect">
            <a:avLst/>
          </a:prstGeom>
          <a:noFill/>
          <a:ln>
            <a:noFill/>
          </a:ln>
        </p:spPr>
      </p:pic>
      <p:pic>
        <p:nvPicPr>
          <p:cNvPr id="397" name="Google Shape;397;p53"/>
          <p:cNvPicPr preferRelativeResize="0"/>
          <p:nvPr/>
        </p:nvPicPr>
        <p:blipFill rotWithShape="1">
          <a:blip r:embed="rId4">
            <a:alphaModFix/>
          </a:blip>
          <a:srcRect b="0" l="1703" r="55168" t="6367"/>
          <a:stretch/>
        </p:blipFill>
        <p:spPr>
          <a:xfrm>
            <a:off x="2752975" y="1848505"/>
            <a:ext cx="3094476" cy="1826470"/>
          </a:xfrm>
          <a:prstGeom prst="rect">
            <a:avLst/>
          </a:prstGeom>
          <a:noFill/>
          <a:ln>
            <a:noFill/>
          </a:ln>
        </p:spPr>
      </p:pic>
      <p:pic>
        <p:nvPicPr>
          <p:cNvPr id="398" name="Google Shape;398;p53"/>
          <p:cNvPicPr preferRelativeResize="0"/>
          <p:nvPr/>
        </p:nvPicPr>
        <p:blipFill rotWithShape="1">
          <a:blip r:embed="rId4">
            <a:alphaModFix/>
          </a:blip>
          <a:srcRect b="0" l="2337" r="55165" t="3623"/>
          <a:stretch/>
        </p:blipFill>
        <p:spPr>
          <a:xfrm>
            <a:off x="5822100" y="3031021"/>
            <a:ext cx="3094476" cy="1907903"/>
          </a:xfrm>
          <a:prstGeom prst="rect">
            <a:avLst/>
          </a:prstGeom>
          <a:noFill/>
          <a:ln>
            <a:noFill/>
          </a:ln>
        </p:spPr>
      </p:pic>
      <p:sp>
        <p:nvSpPr>
          <p:cNvPr id="399" name="Google Shape;399;p53"/>
          <p:cNvSpPr txBox="1"/>
          <p:nvPr/>
        </p:nvSpPr>
        <p:spPr>
          <a:xfrm>
            <a:off x="3240225" y="781075"/>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0.2</a:t>
            </a:r>
            <a:endParaRPr/>
          </a:p>
        </p:txBody>
      </p:sp>
      <p:sp>
        <p:nvSpPr>
          <p:cNvPr id="400" name="Google Shape;400;p53"/>
          <p:cNvSpPr txBox="1"/>
          <p:nvPr/>
        </p:nvSpPr>
        <p:spPr>
          <a:xfrm>
            <a:off x="5847450" y="2351550"/>
            <a:ext cx="18072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0.4</a:t>
            </a:r>
            <a:endParaRPr/>
          </a:p>
        </p:txBody>
      </p:sp>
      <p:sp>
        <p:nvSpPr>
          <p:cNvPr id="401" name="Google Shape;401;p53"/>
          <p:cNvSpPr txBox="1"/>
          <p:nvPr/>
        </p:nvSpPr>
        <p:spPr>
          <a:xfrm>
            <a:off x="4243200" y="3906675"/>
            <a:ext cx="1505100" cy="44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Infectivity = 0.6</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Distance based model - Result</a:t>
            </a:r>
            <a:endParaRPr/>
          </a:p>
        </p:txBody>
      </p:sp>
      <p:graphicFrame>
        <p:nvGraphicFramePr>
          <p:cNvPr id="407" name="Google Shape;407;p54"/>
          <p:cNvGraphicFramePr/>
          <p:nvPr/>
        </p:nvGraphicFramePr>
        <p:xfrm>
          <a:off x="954300" y="2505775"/>
          <a:ext cx="3000000" cy="3000000"/>
        </p:xfrm>
        <a:graphic>
          <a:graphicData uri="http://schemas.openxmlformats.org/drawingml/2006/table">
            <a:tbl>
              <a:tblPr>
                <a:noFill/>
                <a:tableStyleId>{0DB5DB79-6B15-4095-94F0-D535D50F5873}</a:tableStyleId>
              </a:tblPr>
              <a:tblGrid>
                <a:gridCol w="1809750"/>
                <a:gridCol w="1809750"/>
                <a:gridCol w="1809750"/>
                <a:gridCol w="1809750"/>
              </a:tblGrid>
              <a:tr h="381000">
                <a:tc>
                  <a:txBody>
                    <a:bodyPr>
                      <a:noAutofit/>
                    </a:bodyPr>
                    <a:lstStyle/>
                    <a:p>
                      <a:pPr indent="0" lvl="0" marL="0" rtl="0" algn="ctr">
                        <a:spcBef>
                          <a:spcPts val="0"/>
                        </a:spcBef>
                        <a:spcAft>
                          <a:spcPts val="0"/>
                        </a:spcAft>
                        <a:buNone/>
                      </a:pPr>
                      <a:r>
                        <a:rPr b="1" lang="en"/>
                        <a:t>Contact rate</a:t>
                      </a:r>
                      <a:endParaRPr b="1"/>
                    </a:p>
                  </a:txBody>
                  <a:tcPr marT="91425" marB="91425" marR="91425" marL="91425"/>
                </a:tc>
                <a:tc>
                  <a:txBody>
                    <a:bodyPr>
                      <a:noAutofit/>
                    </a:bodyPr>
                    <a:lstStyle/>
                    <a:p>
                      <a:pPr indent="0" lvl="0" marL="0" rtl="0" algn="ctr">
                        <a:spcBef>
                          <a:spcPts val="0"/>
                        </a:spcBef>
                        <a:spcAft>
                          <a:spcPts val="0"/>
                        </a:spcAft>
                        <a:buNone/>
                      </a:pPr>
                      <a:r>
                        <a:rPr b="1" lang="en"/>
                        <a:t>Infectivity</a:t>
                      </a:r>
                      <a:endParaRPr b="1"/>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
                        <a:t> Max number of infected pop</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T at which I=0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0.2</a:t>
                      </a:r>
                      <a:endParaRPr/>
                    </a:p>
                  </a:txBody>
                  <a:tcPr marT="91425" marB="91425" marR="91425" marL="91425"/>
                </a:tc>
                <a:tc>
                  <a:txBody>
                    <a:bodyPr>
                      <a:noAutofit/>
                    </a:bodyPr>
                    <a:lstStyle/>
                    <a:p>
                      <a:pPr indent="0" lvl="0" marL="0" rtl="0" algn="ctr">
                        <a:spcBef>
                          <a:spcPts val="0"/>
                        </a:spcBef>
                        <a:spcAft>
                          <a:spcPts val="0"/>
                        </a:spcAft>
                        <a:buNone/>
                      </a:pPr>
                      <a:r>
                        <a:rPr lang="en"/>
                        <a:t>200 (D=10)</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a:t>30</a:t>
                      </a:r>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0.4</a:t>
                      </a:r>
                      <a:endParaRPr/>
                    </a:p>
                  </a:txBody>
                  <a:tcPr marT="91425" marB="91425" marR="91425" marL="91425"/>
                </a:tc>
                <a:tc>
                  <a:txBody>
                    <a:bodyPr>
                      <a:noAutofit/>
                    </a:bodyPr>
                    <a:lstStyle/>
                    <a:p>
                      <a:pPr indent="0" lvl="0" marL="0" rtl="0" algn="ctr">
                        <a:spcBef>
                          <a:spcPts val="0"/>
                        </a:spcBef>
                        <a:spcAft>
                          <a:spcPts val="0"/>
                        </a:spcAft>
                        <a:buNone/>
                      </a:pPr>
                      <a:r>
                        <a:rPr lang="en"/>
                        <a:t>330 (D=4)</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r h="381000">
                <a:tc>
                  <a:txBody>
                    <a:bodyPr>
                      <a:noAutofit/>
                    </a:bodyPr>
                    <a:lstStyle/>
                    <a:p>
                      <a:pPr indent="0" lvl="0" marL="0" rtl="0" algn="ctr">
                        <a:spcBef>
                          <a:spcPts val="0"/>
                        </a:spcBef>
                        <a:spcAft>
                          <a:spcPts val="0"/>
                        </a:spcAft>
                        <a:buNone/>
                      </a:pPr>
                      <a:r>
                        <a:rPr lang="en"/>
                        <a:t>5</a:t>
                      </a:r>
                      <a:endParaRPr/>
                    </a:p>
                  </a:txBody>
                  <a:tcPr marT="91425" marB="91425" marR="91425" marL="91425"/>
                </a:tc>
                <a:tc>
                  <a:txBody>
                    <a:bodyPr>
                      <a:noAutofit/>
                    </a:bodyPr>
                    <a:lstStyle/>
                    <a:p>
                      <a:pPr indent="0" lvl="0" marL="0" rtl="0" algn="ctr">
                        <a:spcBef>
                          <a:spcPts val="0"/>
                        </a:spcBef>
                        <a:spcAft>
                          <a:spcPts val="0"/>
                        </a:spcAft>
                        <a:buNone/>
                      </a:pPr>
                      <a:r>
                        <a:rPr lang="en"/>
                        <a:t>0.6</a:t>
                      </a:r>
                      <a:endParaRPr/>
                    </a:p>
                  </a:txBody>
                  <a:tcPr marT="91425" marB="91425" marR="91425" marL="91425"/>
                </a:tc>
                <a:tc>
                  <a:txBody>
                    <a:bodyPr>
                      <a:noAutofit/>
                    </a:bodyPr>
                    <a:lstStyle/>
                    <a:p>
                      <a:pPr indent="0" lvl="0" marL="0" rtl="0" algn="ctr">
                        <a:spcBef>
                          <a:spcPts val="0"/>
                        </a:spcBef>
                        <a:spcAft>
                          <a:spcPts val="0"/>
                        </a:spcAft>
                        <a:buNone/>
                      </a:pPr>
                      <a:r>
                        <a:rPr lang="en"/>
                        <a:t>340 (D=3)</a:t>
                      </a:r>
                      <a:endParaRPr/>
                    </a:p>
                  </a:txBody>
                  <a:tcPr marT="91425" marB="91425" marR="91425" marL="91425"/>
                </a:tc>
                <a:tc>
                  <a:txBody>
                    <a:bodyPr>
                      <a:noAutofit/>
                    </a:bodyPr>
                    <a:lstStyle/>
                    <a:p>
                      <a:pPr indent="0" lvl="0" marL="0" rtl="0" algn="ctr">
                        <a:spcBef>
                          <a:spcPts val="0"/>
                        </a:spcBef>
                        <a:spcAft>
                          <a:spcPts val="0"/>
                        </a:spcAft>
                        <a:buNone/>
                      </a:pPr>
                      <a:r>
                        <a:rPr lang="en"/>
                        <a:t>20</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413" name="Google Shape;413;p55"/>
          <p:cNvSpPr txBox="1"/>
          <p:nvPr>
            <p:ph idx="1" type="body"/>
          </p:nvPr>
        </p:nvSpPr>
        <p:spPr>
          <a:xfrm>
            <a:off x="819150" y="1568100"/>
            <a:ext cx="7505700" cy="28707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For both model, with increasing contact rate/day</a:t>
            </a:r>
            <a:br>
              <a:rPr lang="en"/>
            </a:br>
            <a:r>
              <a:rPr lang="en"/>
              <a:t>i)Total number of infectious population </a:t>
            </a:r>
            <a:r>
              <a:rPr b="1" lang="en"/>
              <a:t>increases</a:t>
            </a:r>
            <a:r>
              <a:rPr lang="en"/>
              <a:t>.</a:t>
            </a:r>
            <a:br>
              <a:rPr lang="en"/>
            </a:br>
            <a:r>
              <a:rPr lang="en"/>
              <a:t>ii) Maximum number of infectious population is reached </a:t>
            </a:r>
            <a:r>
              <a:rPr b="1" lang="en"/>
              <a:t>earlier </a:t>
            </a:r>
            <a:r>
              <a:rPr lang="en"/>
              <a:t>or</a:t>
            </a:r>
            <a:r>
              <a:rPr b="1" lang="en"/>
              <a:t> faster</a:t>
            </a:r>
            <a:br>
              <a:rPr lang="en"/>
            </a:br>
            <a:r>
              <a:rPr lang="en"/>
              <a:t>iii) Total number of recovered people </a:t>
            </a:r>
            <a:r>
              <a:rPr b="1" lang="en"/>
              <a:t>increases </a:t>
            </a:r>
            <a:r>
              <a:rPr lang="en"/>
              <a:t>and susceptible </a:t>
            </a:r>
            <a:r>
              <a:rPr b="1" lang="en"/>
              <a:t>decreases </a:t>
            </a:r>
            <a:r>
              <a:rPr lang="en"/>
              <a:t>before going to stability. </a:t>
            </a:r>
            <a:endParaRPr/>
          </a:p>
          <a:p>
            <a:pPr indent="-311150" lvl="0" marL="457200" rtl="0">
              <a:spcBef>
                <a:spcPts val="0"/>
              </a:spcBef>
              <a:spcAft>
                <a:spcPts val="0"/>
              </a:spcAft>
              <a:buSzPts val="1300"/>
              <a:buChar char="➔"/>
            </a:pPr>
            <a:r>
              <a:rPr lang="en"/>
              <a:t>For both model, with increasing infectivity</a:t>
            </a:r>
            <a:br>
              <a:rPr lang="en"/>
            </a:br>
            <a:r>
              <a:rPr lang="en"/>
              <a:t>i)Total number of infectious population </a:t>
            </a:r>
            <a:r>
              <a:rPr b="1" lang="en"/>
              <a:t>increases</a:t>
            </a:r>
            <a:r>
              <a:rPr lang="en"/>
              <a:t>.</a:t>
            </a:r>
            <a:br>
              <a:rPr lang="en"/>
            </a:br>
            <a:r>
              <a:rPr lang="en"/>
              <a:t>ii) Maximum number of infectious population is reached </a:t>
            </a:r>
            <a:r>
              <a:rPr b="1" lang="en"/>
              <a:t>earlier </a:t>
            </a:r>
            <a:r>
              <a:rPr lang="en"/>
              <a:t>or</a:t>
            </a:r>
            <a:r>
              <a:rPr b="1" lang="en"/>
              <a:t> faster</a:t>
            </a:r>
            <a:br>
              <a:rPr lang="en"/>
            </a:br>
            <a:r>
              <a:rPr lang="en"/>
              <a:t>iii) Total number of recovered people </a:t>
            </a:r>
            <a:r>
              <a:rPr b="1" lang="en"/>
              <a:t>increases </a:t>
            </a:r>
            <a:r>
              <a:rPr lang="en"/>
              <a:t>and susceptible </a:t>
            </a:r>
            <a:r>
              <a:rPr b="1" lang="en"/>
              <a:t>decreases </a:t>
            </a:r>
            <a:r>
              <a:rPr lang="en"/>
              <a:t>before going to stability. </a:t>
            </a:r>
            <a:endParaRPr/>
          </a:p>
          <a:p>
            <a:pPr indent="-311150" lvl="0" marL="457200" rtl="0">
              <a:spcBef>
                <a:spcPts val="0"/>
              </a:spcBef>
              <a:spcAft>
                <a:spcPts val="0"/>
              </a:spcAft>
              <a:buSzPts val="1300"/>
              <a:buChar char="➔"/>
            </a:pPr>
            <a:r>
              <a:rPr lang="en"/>
              <a:t>For our simulation, (where we used distance unit=50) more people were infected and eventually recovered in distanced based model than random one.</a:t>
            </a:r>
            <a:br>
              <a:rPr lang="en"/>
            </a:br>
            <a:r>
              <a:rPr lang="en"/>
              <a:t>This might </a:t>
            </a:r>
            <a:r>
              <a:rPr b="1" lang="en"/>
              <a:t>NOT</a:t>
            </a:r>
            <a:r>
              <a:rPr lang="en"/>
              <a:t> be the case when we change the distance unit.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Work</a:t>
            </a:r>
            <a:endParaRPr/>
          </a:p>
        </p:txBody>
      </p:sp>
      <p:sp>
        <p:nvSpPr>
          <p:cNvPr id="419" name="Google Shape;419;p56"/>
          <p:cNvSpPr txBox="1"/>
          <p:nvPr>
            <p:ph idx="1" type="body"/>
          </p:nvPr>
        </p:nvSpPr>
        <p:spPr>
          <a:xfrm>
            <a:off x="819150" y="1800200"/>
            <a:ext cx="7505700" cy="263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Consider more different kinds of network model, like ring lattice, scale free, small world etc.</a:t>
            </a:r>
            <a:endParaRPr sz="1800"/>
          </a:p>
          <a:p>
            <a:pPr indent="-342900" lvl="0" marL="457200" rtl="0">
              <a:spcBef>
                <a:spcPts val="0"/>
              </a:spcBef>
              <a:spcAft>
                <a:spcPts val="0"/>
              </a:spcAft>
              <a:buSzPts val="1800"/>
              <a:buChar char="●"/>
            </a:pPr>
            <a:r>
              <a:rPr lang="en" sz="1800"/>
              <a:t>Infection probability according to gender, race, occupations etc</a:t>
            </a:r>
            <a:endParaRPr sz="1800"/>
          </a:p>
          <a:p>
            <a:pPr indent="-342900" lvl="0" marL="457200" rtl="0">
              <a:spcBef>
                <a:spcPts val="0"/>
              </a:spcBef>
              <a:spcAft>
                <a:spcPts val="0"/>
              </a:spcAft>
              <a:buSzPts val="1800"/>
              <a:buChar char="●"/>
            </a:pPr>
            <a:r>
              <a:rPr lang="en" sz="1800"/>
              <a:t>Infection </a:t>
            </a:r>
            <a:r>
              <a:rPr lang="en" sz="1800"/>
              <a:t>probability</a:t>
            </a:r>
            <a:r>
              <a:rPr lang="en" sz="1800"/>
              <a:t> in a particular place while traveling</a:t>
            </a:r>
            <a:endParaRPr sz="1800"/>
          </a:p>
          <a:p>
            <a:pPr indent="-342900" lvl="0" marL="457200" rtl="0">
              <a:spcBef>
                <a:spcPts val="0"/>
              </a:spcBef>
              <a:spcAft>
                <a:spcPts val="0"/>
              </a:spcAft>
              <a:buSzPts val="1800"/>
              <a:buChar char="●"/>
            </a:pPr>
            <a:r>
              <a:rPr lang="en" sz="1800"/>
              <a:t>Change multiple parameters at a time to see how it affect the system</a:t>
            </a:r>
            <a:endParaRPr sz="1800"/>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References</a:t>
            </a:r>
            <a:endParaRPr/>
          </a:p>
        </p:txBody>
      </p:sp>
      <p:sp>
        <p:nvSpPr>
          <p:cNvPr id="425" name="Google Shape;425;p5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AutoNum type="arabicPeriod"/>
            </a:pPr>
            <a:r>
              <a:rPr lang="en" u="sng">
                <a:solidFill>
                  <a:schemeClr val="hlink"/>
                </a:solidFill>
                <a:hlinkClick r:id="rId3"/>
              </a:rPr>
              <a:t>http://www.sinobiological.com/1968-Influenza-Pandemic-Hong-Kong-Flu-a-5754.html</a:t>
            </a:r>
            <a:r>
              <a:rPr lang="en"/>
              <a:t> </a:t>
            </a:r>
            <a:endParaRPr/>
          </a:p>
          <a:p>
            <a:pPr indent="-311150" lvl="0" marL="457200" rtl="0">
              <a:spcBef>
                <a:spcPts val="0"/>
              </a:spcBef>
              <a:spcAft>
                <a:spcPts val="0"/>
              </a:spcAft>
              <a:buSzPts val="1300"/>
              <a:buAutoNum type="arabicPeriod"/>
            </a:pPr>
            <a:r>
              <a:rPr lang="en"/>
              <a:t>An object simulation model for modeling hypothetical disease epidemics - Brian Hanley -</a:t>
            </a:r>
            <a:r>
              <a:rPr i="1" lang="en"/>
              <a:t> Theoritical Biology and Medical Modeling (2006)</a:t>
            </a:r>
            <a:endParaRPr b="1" i="1" sz="2300">
              <a:solidFill>
                <a:srgbClr val="1B3051"/>
              </a:solidFill>
              <a:latin typeface="Roboto"/>
              <a:ea typeface="Roboto"/>
              <a:cs typeface="Roboto"/>
              <a:sym typeface="Roboto"/>
            </a:endParaRPr>
          </a:p>
          <a:p>
            <a:pPr indent="-311150" lvl="0" marL="457200" rtl="0">
              <a:spcBef>
                <a:spcPts val="0"/>
              </a:spcBef>
              <a:spcAft>
                <a:spcPts val="0"/>
              </a:spcAft>
              <a:buSzPts val="1300"/>
              <a:buAutoNum type="arabicPeriod"/>
            </a:pPr>
            <a:r>
              <a:rPr lang="en"/>
              <a:t>Modeling Influenza epidemics and pandemics - Brian Coburn, Bradley Wagner, Sally Blower </a:t>
            </a:r>
            <a:endParaRPr/>
          </a:p>
          <a:p>
            <a:pPr indent="-311150" lvl="0" marL="457200">
              <a:spcBef>
                <a:spcPts val="0"/>
              </a:spcBef>
              <a:spcAft>
                <a:spcPts val="0"/>
              </a:spcAft>
              <a:buSzPts val="1300"/>
              <a:buAutoNum type="arabicPeriod"/>
            </a:pPr>
            <a:r>
              <a:rPr lang="en"/>
              <a:t>Stochastic Epidemic modeling - Priscilla Greenwood, Luise Gordillo - </a:t>
            </a:r>
            <a:r>
              <a:rPr i="1" lang="en"/>
              <a:t>AI Math Workshop</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1393929" y="920146"/>
            <a:ext cx="6366900" cy="2539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Questions?</a:t>
            </a:r>
            <a:endParaRPr/>
          </a:p>
        </p:txBody>
      </p:sp>
      <p:pic>
        <p:nvPicPr>
          <p:cNvPr id="431" name="Google Shape;431;p58"/>
          <p:cNvPicPr preferRelativeResize="0"/>
          <p:nvPr/>
        </p:nvPicPr>
        <p:blipFill>
          <a:blip r:embed="rId3">
            <a:alphaModFix/>
          </a:blip>
          <a:stretch>
            <a:fillRect/>
          </a:stretch>
        </p:blipFill>
        <p:spPr>
          <a:xfrm>
            <a:off x="2422237" y="2463425"/>
            <a:ext cx="4299526" cy="241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SIR Model</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Susceptibles (S) have no immunity from the disease</a:t>
            </a:r>
            <a:endParaRPr sz="1800"/>
          </a:p>
          <a:p>
            <a:pPr indent="0" lvl="0" marL="0">
              <a:spcBef>
                <a:spcPts val="1600"/>
              </a:spcBef>
              <a:spcAft>
                <a:spcPts val="0"/>
              </a:spcAft>
              <a:buNone/>
            </a:pPr>
            <a:r>
              <a:rPr lang="en" sz="1800"/>
              <a:t>Infected (I) have the disease and can spread it to others</a:t>
            </a:r>
            <a:endParaRPr sz="1800"/>
          </a:p>
          <a:p>
            <a:pPr indent="0" lvl="0" marL="0">
              <a:spcBef>
                <a:spcPts val="1600"/>
              </a:spcBef>
              <a:spcAft>
                <a:spcPts val="0"/>
              </a:spcAft>
              <a:buNone/>
            </a:pPr>
            <a:r>
              <a:rPr lang="en" sz="1800"/>
              <a:t>Recovereds </a:t>
            </a:r>
            <a:r>
              <a:rPr lang="en" sz="1800"/>
              <a:t>(R)</a:t>
            </a:r>
            <a:r>
              <a:rPr lang="en" sz="1800"/>
              <a:t> have recovered from the disease and are immune to further infection. Those who died are also included in recovereds.</a:t>
            </a:r>
            <a:endParaRPr sz="1800"/>
          </a:p>
          <a:p>
            <a:pPr indent="0" lvl="0" marL="0">
              <a:spcBef>
                <a:spcPts val="1600"/>
              </a:spcBef>
              <a:spcAft>
                <a:spcPts val="0"/>
              </a:spcAft>
              <a:buNone/>
            </a:pPr>
            <a:r>
              <a:rPr lang="en" sz="1800"/>
              <a:t>The model gives the differential equation for the rate of change for each of these populations</a:t>
            </a:r>
            <a:endParaRPr sz="1800"/>
          </a:p>
          <a:p>
            <a:pPr indent="0" lvl="0" marL="0">
              <a:spcBef>
                <a:spcPts val="1600"/>
              </a:spcBef>
              <a:spcAft>
                <a:spcPts val="0"/>
              </a:spcAft>
              <a:buNone/>
            </a:pPr>
            <a:r>
              <a:t/>
            </a:r>
            <a:endParaRPr sz="1800"/>
          </a:p>
          <a:p>
            <a:pPr indent="0" lvl="0" marL="0">
              <a:spcBef>
                <a:spcPts val="1600"/>
              </a:spcBef>
              <a:spcAft>
                <a:spcPts val="16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Changes in s, i, r</a:t>
            </a:r>
            <a:endParaRPr/>
          </a:p>
        </p:txBody>
      </p:sp>
      <p:sp>
        <p:nvSpPr>
          <p:cNvPr id="162" name="Google Shape;162;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AutoNum type="arabicParenR"/>
            </a:pPr>
            <a:r>
              <a:rPr lang="en" sz="1800"/>
              <a:t>s</a:t>
            </a:r>
            <a:r>
              <a:rPr baseline="-25000" lang="en" sz="1800"/>
              <a:t>t+1</a:t>
            </a:r>
            <a:r>
              <a:rPr lang="en" sz="1800"/>
              <a:t> = s</a:t>
            </a:r>
            <a:r>
              <a:rPr baseline="-25000" lang="en" sz="1800"/>
              <a:t>t</a:t>
            </a:r>
            <a:r>
              <a:rPr lang="en" sz="1800"/>
              <a:t> - 𝛂s</a:t>
            </a:r>
            <a:r>
              <a:rPr baseline="-25000" lang="en" sz="1800"/>
              <a:t>t</a:t>
            </a:r>
            <a:r>
              <a:rPr lang="en" sz="1800"/>
              <a:t>i</a:t>
            </a:r>
            <a:r>
              <a:rPr baseline="-25000" lang="en" sz="1800"/>
              <a:t>t</a:t>
            </a:r>
            <a:endParaRPr sz="1800"/>
          </a:p>
          <a:p>
            <a:pPr indent="-342900" lvl="0" marL="457200" rtl="0">
              <a:lnSpc>
                <a:spcPct val="200000"/>
              </a:lnSpc>
              <a:spcBef>
                <a:spcPts val="0"/>
              </a:spcBef>
              <a:spcAft>
                <a:spcPts val="0"/>
              </a:spcAft>
              <a:buSzPts val="1800"/>
              <a:buAutoNum type="arabicParenR"/>
            </a:pPr>
            <a:r>
              <a:rPr lang="en" sz="1800"/>
              <a:t>i</a:t>
            </a:r>
            <a:r>
              <a:rPr baseline="-25000" lang="en" sz="1800"/>
              <a:t>t+1</a:t>
            </a:r>
            <a:r>
              <a:rPr lang="en" sz="1800"/>
              <a:t> = i</a:t>
            </a:r>
            <a:r>
              <a:rPr baseline="-25000" lang="en" sz="1800"/>
              <a:t>t</a:t>
            </a:r>
            <a:r>
              <a:rPr lang="en" sz="1800"/>
              <a:t> + </a:t>
            </a:r>
            <a:r>
              <a:rPr lang="en" sz="1800"/>
              <a:t>𝛂s</a:t>
            </a:r>
            <a:r>
              <a:rPr baseline="-25000" lang="en" sz="1800"/>
              <a:t>t</a:t>
            </a:r>
            <a:r>
              <a:rPr lang="en" sz="1800"/>
              <a:t>i</a:t>
            </a:r>
            <a:r>
              <a:rPr baseline="-25000" lang="en" sz="1800"/>
              <a:t>t</a:t>
            </a:r>
            <a:r>
              <a:rPr lang="en" sz="1800"/>
              <a:t> - 𝛄i</a:t>
            </a:r>
            <a:r>
              <a:rPr baseline="-25000" lang="en" sz="1800"/>
              <a:t>t</a:t>
            </a:r>
            <a:endParaRPr baseline="-25000" sz="1800"/>
          </a:p>
          <a:p>
            <a:pPr indent="-342900" lvl="0" marL="457200" rtl="0">
              <a:spcBef>
                <a:spcPts val="0"/>
              </a:spcBef>
              <a:spcAft>
                <a:spcPts val="0"/>
              </a:spcAft>
              <a:buSzPts val="1800"/>
              <a:buAutoNum type="arabicParenR"/>
            </a:pPr>
            <a:r>
              <a:rPr lang="en" sz="1800"/>
              <a:t>r</a:t>
            </a:r>
            <a:r>
              <a:rPr baseline="-25000" lang="en" sz="1800"/>
              <a:t>t+1</a:t>
            </a:r>
            <a:r>
              <a:rPr lang="en" sz="1800"/>
              <a:t> = r</a:t>
            </a:r>
            <a:r>
              <a:rPr baseline="-25000" lang="en" sz="1800"/>
              <a:t>t</a:t>
            </a:r>
            <a:r>
              <a:rPr lang="en" sz="1800"/>
              <a:t> + 𝛄i</a:t>
            </a:r>
            <a:r>
              <a:rPr baseline="-25000" lang="en" sz="1800"/>
              <a:t>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Assumptions</a:t>
            </a:r>
            <a:endParaRPr/>
          </a:p>
        </p:txBody>
      </p:sp>
      <p:sp>
        <p:nvSpPr>
          <p:cNvPr id="168" name="Google Shape;168;p19"/>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800"/>
              <a:t>Homogenous Mixing</a:t>
            </a:r>
            <a:endParaRPr sz="1800"/>
          </a:p>
          <a:p>
            <a:pPr indent="-342900" lvl="0" marL="457200" rtl="0">
              <a:spcBef>
                <a:spcPts val="0"/>
              </a:spcBef>
              <a:spcAft>
                <a:spcPts val="0"/>
              </a:spcAft>
              <a:buSzPts val="1800"/>
              <a:buAutoNum type="arabicPeriod"/>
            </a:pPr>
            <a:r>
              <a:rPr lang="en" sz="1800"/>
              <a:t>Constant Population Size</a:t>
            </a:r>
            <a:endParaRPr sz="1800"/>
          </a:p>
          <a:p>
            <a:pPr indent="-342900" lvl="0" marL="457200" rtl="0">
              <a:spcBef>
                <a:spcPts val="0"/>
              </a:spcBef>
              <a:spcAft>
                <a:spcPts val="0"/>
              </a:spcAft>
              <a:buSzPts val="1800"/>
              <a:buAutoNum type="arabicPeriod"/>
            </a:pPr>
            <a:r>
              <a:rPr lang="en" sz="1800"/>
              <a:t>No contagious period</a:t>
            </a:r>
            <a:endParaRPr sz="1800"/>
          </a:p>
        </p:txBody>
      </p:sp>
      <p:pic>
        <p:nvPicPr>
          <p:cNvPr id="169" name="Google Shape;169;p19"/>
          <p:cNvPicPr preferRelativeResize="0"/>
          <p:nvPr/>
        </p:nvPicPr>
        <p:blipFill>
          <a:blip r:embed="rId3">
            <a:alphaModFix/>
          </a:blip>
          <a:stretch>
            <a:fillRect/>
          </a:stretch>
        </p:blipFill>
        <p:spPr>
          <a:xfrm>
            <a:off x="3927350" y="1980333"/>
            <a:ext cx="4293999" cy="2458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46950" y="1301150"/>
            <a:ext cx="6650100" cy="2539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Deterministic SIR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14471" l="0" r="0" t="0"/>
          <a:stretch/>
        </p:blipFill>
        <p:spPr>
          <a:xfrm>
            <a:off x="1775675" y="1015125"/>
            <a:ext cx="5824299" cy="3557499"/>
          </a:xfrm>
          <a:prstGeom prst="rect">
            <a:avLst/>
          </a:prstGeom>
          <a:noFill/>
          <a:ln>
            <a:noFill/>
          </a:ln>
        </p:spPr>
      </p:pic>
      <p:sp>
        <p:nvSpPr>
          <p:cNvPr id="180" name="Google Shape;180;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SIR Model and the Hong Kong Flu</a:t>
            </a:r>
            <a:endParaRPr/>
          </a:p>
        </p:txBody>
      </p:sp>
      <p:sp>
        <p:nvSpPr>
          <p:cNvPr id="181" name="Google Shape;181;p21"/>
          <p:cNvSpPr txBox="1"/>
          <p:nvPr/>
        </p:nvSpPr>
        <p:spPr>
          <a:xfrm>
            <a:off x="3166625" y="2589125"/>
            <a:ext cx="930300" cy="483000"/>
          </a:xfrm>
          <a:prstGeom prst="rect">
            <a:avLst/>
          </a:prstGeom>
          <a:gradFill>
            <a:gsLst>
              <a:gs pos="0">
                <a:srgbClr val="FFEBE4"/>
              </a:gs>
              <a:gs pos="100000">
                <a:srgbClr val="FB8966"/>
              </a:gs>
            </a:gsLst>
            <a:lin ang="5400012" scaled="0"/>
          </a:gra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1100">
                <a:latin typeface="Oswald"/>
                <a:ea typeface="Oswald"/>
                <a:cs typeface="Oswald"/>
                <a:sym typeface="Oswald"/>
              </a:rPr>
              <a:t>33,800 deaths</a:t>
            </a:r>
            <a:endParaRPr sz="1100">
              <a:latin typeface="Oswald"/>
              <a:ea typeface="Oswald"/>
              <a:cs typeface="Oswald"/>
              <a:sym typeface="Oswald"/>
            </a:endParaRPr>
          </a:p>
          <a:p>
            <a:pPr indent="0" lvl="0" marL="0">
              <a:spcBef>
                <a:spcPts val="0"/>
              </a:spcBef>
              <a:spcAft>
                <a:spcPts val="0"/>
              </a:spcAft>
              <a:buNone/>
            </a:pPr>
            <a:r>
              <a:rPr lang="en" sz="1100">
                <a:latin typeface="Oswald"/>
                <a:ea typeface="Oswald"/>
                <a:cs typeface="Oswald"/>
                <a:sym typeface="Oswald"/>
              </a:rPr>
              <a:t>In the U.S.</a:t>
            </a:r>
            <a:endParaRPr sz="1100">
              <a:latin typeface="Oswald"/>
              <a:ea typeface="Oswald"/>
              <a:cs typeface="Oswald"/>
              <a:sym typeface="Oswald"/>
            </a:endParaRPr>
          </a:p>
        </p:txBody>
      </p:sp>
      <p:sp>
        <p:nvSpPr>
          <p:cNvPr id="182" name="Google Shape;182;p21"/>
          <p:cNvSpPr txBox="1"/>
          <p:nvPr/>
        </p:nvSpPr>
        <p:spPr>
          <a:xfrm>
            <a:off x="5555325" y="2551475"/>
            <a:ext cx="1028400" cy="483000"/>
          </a:xfrm>
          <a:prstGeom prst="rect">
            <a:avLst/>
          </a:prstGeom>
          <a:gradFill>
            <a:gsLst>
              <a:gs pos="0">
                <a:srgbClr val="DCECD5"/>
              </a:gs>
              <a:gs pos="100000">
                <a:srgbClr val="93BC81"/>
              </a:gs>
            </a:gsLst>
            <a:path path="circle">
              <a:fillToRect b="50%" l="50%" r="50%" t="50%"/>
            </a:path>
            <a:tileRect/>
          </a:gra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1100">
                <a:latin typeface="Oswald"/>
                <a:ea typeface="Oswald"/>
                <a:cs typeface="Oswald"/>
                <a:sym typeface="Oswald"/>
              </a:rPr>
              <a:t>500,000 deaths</a:t>
            </a:r>
            <a:endParaRPr sz="1100">
              <a:latin typeface="Oswald"/>
              <a:ea typeface="Oswald"/>
              <a:cs typeface="Oswald"/>
              <a:sym typeface="Oswald"/>
            </a:endParaRPr>
          </a:p>
          <a:p>
            <a:pPr indent="0" lvl="0" marL="0" rtl="0">
              <a:spcBef>
                <a:spcPts val="0"/>
              </a:spcBef>
              <a:spcAft>
                <a:spcPts val="0"/>
              </a:spcAft>
              <a:buNone/>
            </a:pPr>
            <a:r>
              <a:rPr lang="en" sz="1100">
                <a:latin typeface="Oswald"/>
                <a:ea typeface="Oswald"/>
                <a:cs typeface="Oswald"/>
                <a:sym typeface="Oswald"/>
              </a:rPr>
              <a:t>In Hong Kong</a:t>
            </a:r>
            <a:endParaRPr sz="1100">
              <a:latin typeface="Oswald"/>
              <a:ea typeface="Oswald"/>
              <a:cs typeface="Oswald"/>
              <a:sym typeface="Oswald"/>
            </a:endParaRPr>
          </a:p>
        </p:txBody>
      </p:sp>
      <p:sp>
        <p:nvSpPr>
          <p:cNvPr id="183" name="Google Shape;183;p21"/>
          <p:cNvSpPr txBox="1"/>
          <p:nvPr/>
        </p:nvSpPr>
        <p:spPr>
          <a:xfrm>
            <a:off x="4175125" y="4268425"/>
            <a:ext cx="1603800" cy="304200"/>
          </a:xfrm>
          <a:prstGeom prst="rect">
            <a:avLst/>
          </a:prstGeom>
          <a:gradFill>
            <a:gsLst>
              <a:gs pos="0">
                <a:srgbClr val="D4E5F5"/>
              </a:gs>
              <a:gs pos="100000">
                <a:srgbClr val="70A4D5"/>
              </a:gs>
            </a:gsLst>
            <a:lin ang="5400012" scaled="0"/>
          </a:gra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100">
                <a:latin typeface="Oswald"/>
                <a:ea typeface="Oswald"/>
                <a:cs typeface="Oswald"/>
                <a:sym typeface="Oswald"/>
              </a:rPr>
              <a:t>1 million deaths worldwide</a:t>
            </a:r>
            <a:endParaRPr sz="1100">
              <a:latin typeface="Oswald"/>
              <a:ea typeface="Oswald"/>
              <a:cs typeface="Oswald"/>
              <a:sym typeface="Oswald"/>
            </a:endParaRPr>
          </a:p>
        </p:txBody>
      </p:sp>
      <p:sp>
        <p:nvSpPr>
          <p:cNvPr id="184" name="Google Shape;184;p21"/>
          <p:cNvSpPr txBox="1"/>
          <p:nvPr/>
        </p:nvSpPr>
        <p:spPr>
          <a:xfrm>
            <a:off x="1380900" y="3630500"/>
            <a:ext cx="802200" cy="304200"/>
          </a:xfrm>
          <a:prstGeom prst="rect">
            <a:avLst/>
          </a:prstGeom>
          <a:gradFill>
            <a:gsLst>
              <a:gs pos="0">
                <a:srgbClr val="D5BD8B"/>
              </a:gs>
              <a:gs pos="100000">
                <a:srgbClr val="9C7E42"/>
              </a:gs>
            </a:gsLst>
            <a:lin ang="5400012" scaled="0"/>
          </a:gra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sz="1100">
                <a:latin typeface="Oswald"/>
                <a:ea typeface="Oswald"/>
                <a:cs typeface="Oswald"/>
                <a:sym typeface="Oswald"/>
              </a:rPr>
              <a:t>1968-1969</a:t>
            </a:r>
            <a:endParaRPr sz="1100">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